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7" r:id="rId2"/>
    <p:sldId id="300" r:id="rId3"/>
    <p:sldId id="258" r:id="rId4"/>
    <p:sldId id="259" r:id="rId5"/>
    <p:sldId id="260" r:id="rId6"/>
    <p:sldId id="261" r:id="rId7"/>
    <p:sldId id="262" r:id="rId8"/>
    <p:sldId id="308" r:id="rId9"/>
    <p:sldId id="301" r:id="rId10"/>
    <p:sldId id="416" r:id="rId11"/>
    <p:sldId id="302" r:id="rId12"/>
    <p:sldId id="320" r:id="rId13"/>
    <p:sldId id="321" r:id="rId14"/>
    <p:sldId id="303" r:id="rId15"/>
    <p:sldId id="322" r:id="rId16"/>
    <p:sldId id="304" r:id="rId17"/>
    <p:sldId id="305" r:id="rId18"/>
    <p:sldId id="306" r:id="rId19"/>
    <p:sldId id="307" r:id="rId20"/>
    <p:sldId id="309" r:id="rId21"/>
    <p:sldId id="310" r:id="rId22"/>
    <p:sldId id="312" r:id="rId23"/>
    <p:sldId id="324" r:id="rId24"/>
    <p:sldId id="325" r:id="rId25"/>
    <p:sldId id="326" r:id="rId26"/>
    <p:sldId id="327" r:id="rId27"/>
    <p:sldId id="328" r:id="rId28"/>
    <p:sldId id="329" r:id="rId29"/>
    <p:sldId id="330" r:id="rId30"/>
    <p:sldId id="331" r:id="rId31"/>
    <p:sldId id="332" r:id="rId32"/>
    <p:sldId id="333" r:id="rId33"/>
    <p:sldId id="335" r:id="rId34"/>
    <p:sldId id="336" r:id="rId35"/>
    <p:sldId id="337" r:id="rId36"/>
    <p:sldId id="338" r:id="rId37"/>
    <p:sldId id="339" r:id="rId38"/>
    <p:sldId id="340" r:id="rId39"/>
    <p:sldId id="341" r:id="rId40"/>
    <p:sldId id="342" r:id="rId41"/>
    <p:sldId id="417" r:id="rId42"/>
    <p:sldId id="418" r:id="rId43"/>
    <p:sldId id="419"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80" r:id="rId78"/>
    <p:sldId id="381" r:id="rId79"/>
    <p:sldId id="382" r:id="rId80"/>
    <p:sldId id="383" r:id="rId81"/>
    <p:sldId id="384" r:id="rId82"/>
    <p:sldId id="385" r:id="rId83"/>
    <p:sldId id="386" r:id="rId84"/>
    <p:sldId id="387" r:id="rId85"/>
    <p:sldId id="388" r:id="rId86"/>
    <p:sldId id="389" r:id="rId87"/>
    <p:sldId id="390" r:id="rId88"/>
    <p:sldId id="391" r:id="rId89"/>
    <p:sldId id="392" r:id="rId90"/>
    <p:sldId id="393" r:id="rId91"/>
    <p:sldId id="394" r:id="rId92"/>
    <p:sldId id="395" r:id="rId93"/>
    <p:sldId id="396" r:id="rId94"/>
    <p:sldId id="399" r:id="rId95"/>
    <p:sldId id="400" r:id="rId96"/>
    <p:sldId id="401" r:id="rId97"/>
    <p:sldId id="402" r:id="rId98"/>
    <p:sldId id="403" r:id="rId99"/>
    <p:sldId id="404" r:id="rId100"/>
    <p:sldId id="405" r:id="rId101"/>
    <p:sldId id="406" r:id="rId102"/>
    <p:sldId id="407" r:id="rId103"/>
    <p:sldId id="408" r:id="rId104"/>
    <p:sldId id="409" r:id="rId105"/>
    <p:sldId id="410" r:id="rId106"/>
    <p:sldId id="411" r:id="rId107"/>
    <p:sldId id="412" r:id="rId108"/>
    <p:sldId id="413" r:id="rId109"/>
    <p:sldId id="414"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73" d="100"/>
          <a:sy n="73" d="100"/>
        </p:scale>
        <p:origin x="5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3381DB-2F9C-4BBE-AA8A-A7401E34B0D9}" type="datetimeFigureOut">
              <a:rPr lang="en-IN" smtClean="0"/>
              <a:t>16-02-2023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72548B-CF1A-4A6F-ABDC-B40B0A6330F4}" type="slidenum">
              <a:rPr lang="en-IN" smtClean="0"/>
              <a:t>‹#›</a:t>
            </a:fld>
            <a:endParaRPr lang="en-IN"/>
          </a:p>
        </p:txBody>
      </p:sp>
    </p:spTree>
    <p:extLst>
      <p:ext uri="{BB962C8B-B14F-4D97-AF65-F5344CB8AC3E}">
        <p14:creationId xmlns:p14="http://schemas.microsoft.com/office/powerpoint/2010/main" val="396673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E0C6E01-768E-495E-81A3-CFC2DA4A5EEE}" type="slidenum">
              <a:t>10</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01613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4CC53C1-CF20-4B9D-995C-7E9D472777B9}" type="slidenum">
              <a:t>31</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91631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905D4CE-491D-4BEC-825E-CDD3D4F29B6A}" type="slidenum">
              <a:t>32</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403651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AD62424-B343-4271-8348-5BDED6150FC2}" type="slidenum">
              <a:t>33</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60883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D2C6E02-A449-4947-8243-30B8B34B545E}" type="slidenum">
              <a:t>34</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07617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44F389F-68ED-45E5-8AFC-BA7E0169BB88}" type="slidenum">
              <a:t>35</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214257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57913DE-82B9-4B00-AE7C-C8F2FD38C366}" type="slidenum">
              <a:t>36</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823424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4F7F915-2C09-445E-907D-0A041A833C63}" type="slidenum">
              <a:t>37</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969140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453414D-924C-4123-8CEB-1744C791E107}" type="slidenum">
              <a:t>38</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438756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29DADDE-41BC-42DD-A535-38E145AD1C50}" type="slidenum">
              <a:t>39</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625761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57064FF-0BD4-4622-9AA4-0F90E5F14147}" type="slidenum">
              <a:t>40</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794355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3B5B62D-D28A-4B3A-9E89-2B990DBC6CF3}" type="slidenum">
              <a:t>23</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57022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8994E9A-045D-4ECA-93D5-99770402472D}" type="slidenum">
              <a:t>44</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910745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A93CE9D-F737-401C-8532-68D707EB052E}" type="slidenum">
              <a:t>45</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117061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4295714-FF5B-450C-BD08-9D49744052E8}" type="slidenum">
              <a:t>46</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4140190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C758FB6-C3EA-482D-BBD9-E9A66775985E}" type="slidenum">
              <a:t>47</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777341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DAD0686-ADC5-42D3-997A-5F5D21125A4C}" type="slidenum">
              <a:t>48</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719746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57ACBAD-BA33-49E6-A1E3-F949047B86C1}" type="slidenum">
              <a:t>49</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285335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683B949-D939-495F-91EA-5743D311E114}" type="slidenum">
              <a:t>50</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588916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466568E-3EE0-4C8A-875F-F11ACA869DF5}" type="slidenum">
              <a:t>51</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4274892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3853770-EEC1-4060-BE94-469C343AA513}" type="slidenum">
              <a:t>52</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813554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EF1261D-17B2-45F3-8875-A058F14BE2FC}" type="slidenum">
              <a:t>53</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75750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5C2F96D-1C97-4C87-AB81-51D016DBE87A}" type="slidenum">
              <a:t>24</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352258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E38907E-C1E8-4A84-96AA-8CB17EA11D8D}" type="slidenum">
              <a:t>54</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267001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CC0E14D-D7B4-47D3-A94B-2378B9598EA4}" type="slidenum">
              <a:t>55</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471843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931FC31-25FF-4AF3-ABE9-E2C610933C2D}" type="slidenum">
              <a:t>56</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747428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675BE4A-FAB8-440D-99AF-76A29FCE8B49}" type="slidenum">
              <a:t>57</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684392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46A5524-ACA1-4A13-918F-D45D079FCD47}" type="slidenum">
              <a:t>58</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842822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A64B1A1-75BE-49CE-90DC-FFE917E1B1B1}" type="slidenum">
              <a:t>59</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982306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5B808FB-5C22-4F12-821C-CE90C4C85F91}" type="slidenum">
              <a:t>60</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544212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A8B7D4C-CC4C-4D01-A2AD-286CF8C4439C}" type="slidenum">
              <a:t>61</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365782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13ADAA2-DB02-40DA-9680-4ABD93B7396E}" type="slidenum">
              <a:t>62</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187625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089D929-2E9D-4314-B734-14059E38F291}" type="slidenum">
              <a:t>63</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00373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8C66B53-FBB1-444F-A80A-0DE5535B917E}" type="slidenum">
              <a:t>25</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882498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E53E98C-0D3B-4382-9086-6B0B67B4B95A}" type="slidenum">
              <a:t>64</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752348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499D531-70A9-4A24-BF02-97F0B85AF1B1}" type="slidenum">
              <a:t>65</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971703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49A0723-C97D-4339-AA2A-B6D69C5677FF}" type="slidenum">
              <a:t>66</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356097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1CE196A-0E2B-4837-855C-AB6B7A488498}" type="slidenum">
              <a:t>67</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726757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7550300-1FB0-4C06-A1BA-BBAE1E80C5CD}" type="slidenum">
              <a:t>68</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587017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BC349C7-14FD-441A-B92F-8F48DD5EAF0B}" type="slidenum">
              <a:t>69</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156828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3F253EC-5F10-4C27-8E10-879C30291B1F}" type="slidenum">
              <a:t>70</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405874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A749DF4-E2A6-423C-A3E6-E17C1F2B7CE4}" type="slidenum">
              <a:t>71</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604958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A19C68D-5D41-4DFE-A48C-6456A31007AE}" type="slidenum">
              <a:t>72</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4822681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716C869-531F-42E5-A09B-60BB6629C6AD}" type="slidenum">
              <a:t>73</a:t>
            </a:fld>
            <a:endParaRPr lang="x-none"/>
          </a:p>
        </p:txBody>
      </p:sp>
      <p:sp>
        <p:nvSpPr>
          <p:cNvPr id="2" name="Slide Image Placeholder 1"/>
          <p:cNvSpPr>
            <a:spLocks noGrp="1" noRot="1" noChangeAspect="1" noResize="1"/>
          </p:cNvSpPr>
          <p:nvPr>
            <p:ph type="sldImg"/>
          </p:nvPr>
        </p:nvSpPr>
        <p:spPr>
          <a:xfrm>
            <a:off x="382588" y="695325"/>
            <a:ext cx="6092825" cy="3427413"/>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799" y="4343400"/>
            <a:ext cx="5486040" cy="4114800"/>
          </a:xfrm>
        </p:spPr>
        <p:txBody>
          <a:bodyPr/>
          <a:lstStyle/>
          <a:p>
            <a:endParaRPr lang="x-none"/>
          </a:p>
        </p:txBody>
      </p:sp>
    </p:spTree>
    <p:extLst>
      <p:ext uri="{BB962C8B-B14F-4D97-AF65-F5344CB8AC3E}">
        <p14:creationId xmlns:p14="http://schemas.microsoft.com/office/powerpoint/2010/main" val="11405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852D9C6-A5AD-4B7B-83BA-FCF1A22EC032}" type="slidenum">
              <a:t>26</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8175999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690B66F-25DC-47E2-BCA6-A9181F004EC4}" type="slidenum">
              <a:t>74</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9949584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20F6DB1-404D-4057-985E-7371EDD43183}" type="slidenum">
              <a:t>75</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060256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2749BCC-8E80-40EC-9304-9265E3A19F9F}" type="slidenum">
              <a:t>76</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06948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22285D7-C1F6-4810-95C6-AAE570E081F0}" type="slidenum">
              <a:t>27</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697588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A738DA7-5014-4F67-BC5B-1AC2A6B8ADF5}" type="slidenum">
              <a:t>28</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28564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AEFD604-1B0E-48B5-9E92-032EEFC7105A}" type="slidenum">
              <a:t>29</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4164012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E808EBA-54EC-4E42-9DA7-EFF209A0C0FC}" type="slidenum">
              <a:t>30</a:t>
            </a:fld>
            <a:endParaRPr lang="x-none"/>
          </a:p>
        </p:txBody>
      </p:sp>
      <p:sp>
        <p:nvSpPr>
          <p:cNvPr id="2" name="Slide Image Placeholder 1"/>
          <p:cNvSpPr>
            <a:spLocks noGrp="1" noRot="1" noChangeAspect="1" noResize="1"/>
          </p:cNvSpPr>
          <p:nvPr>
            <p:ph type="sldImg"/>
          </p:nvPr>
        </p:nvSpPr>
        <p:spPr>
          <a:xfrm>
            <a:off x="217488" y="812800"/>
            <a:ext cx="7123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691146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7A225E1-26B4-40C2-97E0-654B85ADD89B}" type="datetimeFigureOut">
              <a:rPr lang="en-IN" smtClean="0"/>
              <a:t>16-02-2023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BA28B2-9C53-4985-B1CD-420E88FCEB7E}" type="slidenum">
              <a:rPr lang="en-IN" smtClean="0"/>
              <a:t>‹#›</a:t>
            </a:fld>
            <a:endParaRPr lang="en-IN"/>
          </a:p>
        </p:txBody>
      </p:sp>
    </p:spTree>
    <p:extLst>
      <p:ext uri="{BB962C8B-B14F-4D97-AF65-F5344CB8AC3E}">
        <p14:creationId xmlns:p14="http://schemas.microsoft.com/office/powerpoint/2010/main" val="204303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7A225E1-26B4-40C2-97E0-654B85ADD89B}" type="datetimeFigureOut">
              <a:rPr lang="en-IN" smtClean="0"/>
              <a:t>16-02-2023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BA28B2-9C53-4985-B1CD-420E88FCEB7E}" type="slidenum">
              <a:rPr lang="en-IN" smtClean="0"/>
              <a:t>‹#›</a:t>
            </a:fld>
            <a:endParaRPr lang="en-IN"/>
          </a:p>
        </p:txBody>
      </p:sp>
    </p:spTree>
    <p:extLst>
      <p:ext uri="{BB962C8B-B14F-4D97-AF65-F5344CB8AC3E}">
        <p14:creationId xmlns:p14="http://schemas.microsoft.com/office/powerpoint/2010/main" val="154230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7A225E1-26B4-40C2-97E0-654B85ADD89B}" type="datetimeFigureOut">
              <a:rPr lang="en-IN" smtClean="0"/>
              <a:t>16-02-2023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BA28B2-9C53-4985-B1CD-420E88FCEB7E}" type="slidenum">
              <a:rPr lang="en-IN" smtClean="0"/>
              <a:t>‹#›</a:t>
            </a:fld>
            <a:endParaRPr lang="en-IN"/>
          </a:p>
        </p:txBody>
      </p:sp>
    </p:spTree>
    <p:extLst>
      <p:ext uri="{BB962C8B-B14F-4D97-AF65-F5344CB8AC3E}">
        <p14:creationId xmlns:p14="http://schemas.microsoft.com/office/powerpoint/2010/main" val="2128102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7A225E1-26B4-40C2-97E0-654B85ADD89B}" type="datetimeFigureOut">
              <a:rPr lang="en-IN" smtClean="0"/>
              <a:t>16-02-2023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BA28B2-9C53-4985-B1CD-420E88FCEB7E}" type="slidenum">
              <a:rPr lang="en-IN" smtClean="0"/>
              <a:t>‹#›</a:t>
            </a:fld>
            <a:endParaRPr lang="en-IN"/>
          </a:p>
        </p:txBody>
      </p:sp>
    </p:spTree>
    <p:extLst>
      <p:ext uri="{BB962C8B-B14F-4D97-AF65-F5344CB8AC3E}">
        <p14:creationId xmlns:p14="http://schemas.microsoft.com/office/powerpoint/2010/main" val="1666695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A225E1-26B4-40C2-97E0-654B85ADD89B}" type="datetimeFigureOut">
              <a:rPr lang="en-IN" smtClean="0"/>
              <a:t>16-02-2023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BA28B2-9C53-4985-B1CD-420E88FCEB7E}" type="slidenum">
              <a:rPr lang="en-IN" smtClean="0"/>
              <a:t>‹#›</a:t>
            </a:fld>
            <a:endParaRPr lang="en-IN"/>
          </a:p>
        </p:txBody>
      </p:sp>
    </p:spTree>
    <p:extLst>
      <p:ext uri="{BB962C8B-B14F-4D97-AF65-F5344CB8AC3E}">
        <p14:creationId xmlns:p14="http://schemas.microsoft.com/office/powerpoint/2010/main" val="3292690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7A225E1-26B4-40C2-97E0-654B85ADD89B}" type="datetimeFigureOut">
              <a:rPr lang="en-IN" smtClean="0"/>
              <a:t>16-02-2023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BA28B2-9C53-4985-B1CD-420E88FCEB7E}" type="slidenum">
              <a:rPr lang="en-IN" smtClean="0"/>
              <a:t>‹#›</a:t>
            </a:fld>
            <a:endParaRPr lang="en-IN"/>
          </a:p>
        </p:txBody>
      </p:sp>
    </p:spTree>
    <p:extLst>
      <p:ext uri="{BB962C8B-B14F-4D97-AF65-F5344CB8AC3E}">
        <p14:creationId xmlns:p14="http://schemas.microsoft.com/office/powerpoint/2010/main" val="1776129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7A225E1-26B4-40C2-97E0-654B85ADD89B}" type="datetimeFigureOut">
              <a:rPr lang="en-IN" smtClean="0"/>
              <a:t>16-02-2023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BA28B2-9C53-4985-B1CD-420E88FCEB7E}" type="slidenum">
              <a:rPr lang="en-IN" smtClean="0"/>
              <a:t>‹#›</a:t>
            </a:fld>
            <a:endParaRPr lang="en-IN"/>
          </a:p>
        </p:txBody>
      </p:sp>
    </p:spTree>
    <p:extLst>
      <p:ext uri="{BB962C8B-B14F-4D97-AF65-F5344CB8AC3E}">
        <p14:creationId xmlns:p14="http://schemas.microsoft.com/office/powerpoint/2010/main" val="1591526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7A225E1-26B4-40C2-97E0-654B85ADD89B}" type="datetimeFigureOut">
              <a:rPr lang="en-IN" smtClean="0"/>
              <a:t>16-02-2023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BA28B2-9C53-4985-B1CD-420E88FCEB7E}" type="slidenum">
              <a:rPr lang="en-IN" smtClean="0"/>
              <a:t>‹#›</a:t>
            </a:fld>
            <a:endParaRPr lang="en-IN"/>
          </a:p>
        </p:txBody>
      </p:sp>
    </p:spTree>
    <p:extLst>
      <p:ext uri="{BB962C8B-B14F-4D97-AF65-F5344CB8AC3E}">
        <p14:creationId xmlns:p14="http://schemas.microsoft.com/office/powerpoint/2010/main" val="112927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A225E1-26B4-40C2-97E0-654B85ADD89B}" type="datetimeFigureOut">
              <a:rPr lang="en-IN" smtClean="0"/>
              <a:t>16-02-2023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BA28B2-9C53-4985-B1CD-420E88FCEB7E}" type="slidenum">
              <a:rPr lang="en-IN" smtClean="0"/>
              <a:t>‹#›</a:t>
            </a:fld>
            <a:endParaRPr lang="en-IN"/>
          </a:p>
        </p:txBody>
      </p:sp>
    </p:spTree>
    <p:extLst>
      <p:ext uri="{BB962C8B-B14F-4D97-AF65-F5344CB8AC3E}">
        <p14:creationId xmlns:p14="http://schemas.microsoft.com/office/powerpoint/2010/main" val="609681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A225E1-26B4-40C2-97E0-654B85ADD89B}" type="datetimeFigureOut">
              <a:rPr lang="en-IN" smtClean="0"/>
              <a:t>16-02-2023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BA28B2-9C53-4985-B1CD-420E88FCEB7E}" type="slidenum">
              <a:rPr lang="en-IN" smtClean="0"/>
              <a:t>‹#›</a:t>
            </a:fld>
            <a:endParaRPr lang="en-IN"/>
          </a:p>
        </p:txBody>
      </p:sp>
    </p:spTree>
    <p:extLst>
      <p:ext uri="{BB962C8B-B14F-4D97-AF65-F5344CB8AC3E}">
        <p14:creationId xmlns:p14="http://schemas.microsoft.com/office/powerpoint/2010/main" val="650819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A225E1-26B4-40C2-97E0-654B85ADD89B}" type="datetimeFigureOut">
              <a:rPr lang="en-IN" smtClean="0"/>
              <a:t>16-02-2023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BA28B2-9C53-4985-B1CD-420E88FCEB7E}" type="slidenum">
              <a:rPr lang="en-IN" smtClean="0"/>
              <a:t>‹#›</a:t>
            </a:fld>
            <a:endParaRPr lang="en-IN"/>
          </a:p>
        </p:txBody>
      </p:sp>
    </p:spTree>
    <p:extLst>
      <p:ext uri="{BB962C8B-B14F-4D97-AF65-F5344CB8AC3E}">
        <p14:creationId xmlns:p14="http://schemas.microsoft.com/office/powerpoint/2010/main" val="3878420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A225E1-26B4-40C2-97E0-654B85ADD89B}" type="datetimeFigureOut">
              <a:rPr lang="en-IN" smtClean="0"/>
              <a:t>16-02-2023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BA28B2-9C53-4985-B1CD-420E88FCEB7E}" type="slidenum">
              <a:rPr lang="en-IN" smtClean="0"/>
              <a:t>‹#›</a:t>
            </a:fld>
            <a:endParaRPr lang="en-IN"/>
          </a:p>
        </p:txBody>
      </p:sp>
    </p:spTree>
    <p:extLst>
      <p:ext uri="{BB962C8B-B14F-4D97-AF65-F5344CB8AC3E}">
        <p14:creationId xmlns:p14="http://schemas.microsoft.com/office/powerpoint/2010/main" val="22123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138" y="365124"/>
            <a:ext cx="11325496" cy="6153241"/>
          </a:xfrm>
        </p:spPr>
      </p:pic>
    </p:spTree>
    <p:extLst>
      <p:ext uri="{BB962C8B-B14F-4D97-AF65-F5344CB8AC3E}">
        <p14:creationId xmlns:p14="http://schemas.microsoft.com/office/powerpoint/2010/main" val="5834157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endParaRPr lang="x-none"/>
          </a:p>
        </p:txBody>
      </p:sp>
      <p:sp>
        <p:nvSpPr>
          <p:cNvPr id="3" name="Text Placeholder 2"/>
          <p:cNvSpPr txBox="1">
            <a:spLocks noGrp="1"/>
          </p:cNvSpPr>
          <p:nvPr>
            <p:ph type="body" idx="4294967295"/>
          </p:nvPr>
        </p:nvSpPr>
        <p:spPr/>
        <p:txBody>
          <a:bodyPr/>
          <a:lstStyle/>
          <a:p>
            <a:endParaRPr lang="x-none"/>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2013398" y="326586"/>
            <a:ext cx="7674759" cy="979756"/>
          </a:xfrm>
          <a:prstGeom prst="rect">
            <a:avLst/>
          </a:prstGeom>
          <a:noFill/>
          <a:ln>
            <a:noFill/>
          </a:ln>
        </p:spPr>
      </p:pic>
      <p:pic>
        <p:nvPicPr>
          <p:cNvPr id="5" name="Picture 4">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1850106" y="1632928"/>
            <a:ext cx="8001344" cy="4735489"/>
          </a:xfrm>
          <a:prstGeom prst="rect">
            <a:avLst/>
          </a:prstGeom>
          <a:noFill/>
          <a:ln>
            <a:noFill/>
          </a:ln>
        </p:spPr>
      </p:pic>
    </p:spTree>
    <p:extLst>
      <p:ext uri="{BB962C8B-B14F-4D97-AF65-F5344CB8AC3E}">
        <p14:creationId xmlns:p14="http://schemas.microsoft.com/office/powerpoint/2010/main" val="2390905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32515187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1525710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40097201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14461976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38203215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40741477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5122783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3983862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20172987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26126"/>
            <a:ext cx="9153565" cy="6858000"/>
          </a:xfrm>
          <a:prstGeom prst="rect">
            <a:avLst/>
          </a:prstGeom>
        </p:spPr>
      </p:pic>
    </p:spTree>
    <p:extLst>
      <p:ext uri="{BB962C8B-B14F-4D97-AF65-F5344CB8AC3E}">
        <p14:creationId xmlns:p14="http://schemas.microsoft.com/office/powerpoint/2010/main" val="3360028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duotone>
              <a:prstClr val="black"/>
              <a:schemeClr val="tx2">
                <a:tint val="45000"/>
                <a:satMod val="400000"/>
              </a:schemeClr>
            </a:duotone>
            <a:lum contrast="23000"/>
          </a:blip>
          <a:stretch>
            <a:fillRect/>
          </a:stretch>
        </p:blipFill>
        <p:spPr bwMode="auto">
          <a:xfrm>
            <a:off x="1293223" y="565275"/>
            <a:ext cx="9235440" cy="6134100"/>
          </a:xfrm>
          <a:prstGeom prst="rect">
            <a:avLst/>
          </a:prstGeom>
          <a:noFill/>
          <a:ln>
            <a:noFill/>
          </a:ln>
        </p:spPr>
      </p:pic>
      <p:sp>
        <p:nvSpPr>
          <p:cNvPr id="3" name="Rectangle 2"/>
          <p:cNvSpPr/>
          <p:nvPr/>
        </p:nvSpPr>
        <p:spPr>
          <a:xfrm>
            <a:off x="1524001" y="0"/>
            <a:ext cx="8893276" cy="369332"/>
          </a:xfrm>
          <a:prstGeom prst="rect">
            <a:avLst/>
          </a:prstGeom>
        </p:spPr>
        <p:txBody>
          <a:bodyPr wrap="square">
            <a:spAutoFit/>
          </a:bodyPr>
          <a:lstStyle/>
          <a:p>
            <a:pPr algn="ctr"/>
            <a:r>
              <a:rPr lang="en-US" b="1" dirty="0">
                <a:solidFill>
                  <a:srgbClr val="FF0000"/>
                </a:solidFill>
              </a:rPr>
              <a:t>Fundamental Steps in Digital Image Processing</a:t>
            </a:r>
            <a:endParaRPr lang="en-US" dirty="0">
              <a:solidFill>
                <a:srgbClr val="FF0000"/>
              </a:solidFill>
            </a:endParaRPr>
          </a:p>
        </p:txBody>
      </p:sp>
    </p:spTree>
    <p:extLst>
      <p:ext uri="{BB962C8B-B14F-4D97-AF65-F5344CB8AC3E}">
        <p14:creationId xmlns:p14="http://schemas.microsoft.com/office/powerpoint/2010/main" val="11699765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989" y="877278"/>
            <a:ext cx="11730445" cy="4708981"/>
          </a:xfrm>
          <a:prstGeom prst="rect">
            <a:avLst/>
          </a:prstGeom>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Note that </a:t>
            </a:r>
            <a:r>
              <a:rPr lang="en-US" sz="2000" dirty="0" err="1">
                <a:latin typeface="Times New Roman" panose="02020603050405020304" pitchFamily="18" charset="0"/>
                <a:cs typeface="Times New Roman" panose="02020603050405020304" pitchFamily="18" charset="0"/>
              </a:rPr>
              <a:t>acquisition</a:t>
            </a:r>
            <a:r>
              <a:rPr lang="en-US" sz="2000" dirty="0">
                <a:latin typeface="Times New Roman" panose="02020603050405020304" pitchFamily="18" charset="0"/>
                <a:cs typeface="Times New Roman" panose="02020603050405020304" pitchFamily="18" charset="0"/>
              </a:rPr>
              <a:t> could be as simple as being given an image that is already in digital form. Generally, the image acquisition stage involves preprocessing, such as scaling</a:t>
            </a:r>
            <a:r>
              <a:rPr lang="en-US" sz="2000" dirty="0" smtClean="0">
                <a:latin typeface="Times New Roman" panose="02020603050405020304" pitchFamily="18" charset="0"/>
                <a:cs typeface="Times New Roman" panose="02020603050405020304" pitchFamily="18" charset="0"/>
              </a:rPr>
              <a:t>.</a:t>
            </a:r>
          </a:p>
          <a:p>
            <a:pPr algn="just"/>
            <a:endParaRPr lang="en-US" sz="20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Image </a:t>
            </a:r>
            <a:r>
              <a:rPr lang="en-US" sz="2000" dirty="0">
                <a:latin typeface="Times New Roman" panose="02020603050405020304" pitchFamily="18" charset="0"/>
                <a:cs typeface="Times New Roman" panose="02020603050405020304" pitchFamily="18" charset="0"/>
              </a:rPr>
              <a:t>enhancement is the process of manipulating an image so that the </a:t>
            </a:r>
            <a:r>
              <a:rPr lang="en-US" sz="2000" dirty="0" err="1">
                <a:latin typeface="Times New Roman" panose="02020603050405020304" pitchFamily="18" charset="0"/>
                <a:cs typeface="Times New Roman" panose="02020603050405020304" pitchFamily="18" charset="0"/>
              </a:rPr>
              <a:t>result</a:t>
            </a:r>
            <a:r>
              <a:rPr lang="en-US" sz="2000" dirty="0">
                <a:latin typeface="Times New Roman" panose="02020603050405020304" pitchFamily="18" charset="0"/>
                <a:cs typeface="Times New Roman" panose="02020603050405020304" pitchFamily="18" charset="0"/>
              </a:rPr>
              <a:t> is more suitable than the original for a specific </a:t>
            </a:r>
            <a:r>
              <a:rPr lang="en-US" sz="2000" dirty="0" smtClean="0">
                <a:latin typeface="Times New Roman" panose="02020603050405020304" pitchFamily="18" charset="0"/>
                <a:cs typeface="Times New Roman" panose="02020603050405020304" pitchFamily="18" charset="0"/>
              </a:rPr>
              <a:t>application.</a:t>
            </a:r>
          </a:p>
          <a:p>
            <a:pPr algn="just"/>
            <a:endParaRPr lang="en-US" sz="20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Image restoration is an area that also deals with improving the appearance of an image. However, unlike enhancement, which is subjective, image </a:t>
            </a:r>
            <a:r>
              <a:rPr lang="en-US" sz="2000" dirty="0" err="1">
                <a:latin typeface="Times New Roman" panose="02020603050405020304" pitchFamily="18" charset="0"/>
                <a:cs typeface="Times New Roman" panose="02020603050405020304" pitchFamily="18" charset="0"/>
              </a:rPr>
              <a:t>restoration</a:t>
            </a:r>
            <a:r>
              <a:rPr lang="en-US" sz="2000" dirty="0">
                <a:latin typeface="Times New Roman" panose="02020603050405020304" pitchFamily="18" charset="0"/>
                <a:cs typeface="Times New Roman" panose="02020603050405020304" pitchFamily="18" charset="0"/>
              </a:rPr>
              <a:t> is objective, in the sense that restoration techniques tend to be based on mathematical or probabilistic models of image degradation. Enhancement, on the other hand, is based on human subjective preferences regarding what </a:t>
            </a:r>
            <a:r>
              <a:rPr lang="en-US" sz="2000" dirty="0" err="1">
                <a:latin typeface="Times New Roman" panose="02020603050405020304" pitchFamily="18" charset="0"/>
                <a:cs typeface="Times New Roman" panose="02020603050405020304" pitchFamily="18" charset="0"/>
              </a:rPr>
              <a:t>constitutes</a:t>
            </a:r>
            <a:r>
              <a:rPr lang="en-US" sz="2000" dirty="0">
                <a:latin typeface="Times New Roman" panose="02020603050405020304" pitchFamily="18" charset="0"/>
                <a:cs typeface="Times New Roman" panose="02020603050405020304" pitchFamily="18" charset="0"/>
              </a:rPr>
              <a:t> a “good” enhancement result. </a:t>
            </a:r>
            <a:endParaRPr lang="en-US" sz="2000" dirty="0" smtClean="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Color image processing is an area that has been gaining in importance </a:t>
            </a:r>
            <a:r>
              <a:rPr lang="en-US" sz="2000" dirty="0" err="1">
                <a:latin typeface="Times New Roman" panose="02020603050405020304" pitchFamily="18" charset="0"/>
                <a:cs typeface="Times New Roman" panose="02020603050405020304" pitchFamily="18" charset="0"/>
              </a:rPr>
              <a:t>because</a:t>
            </a:r>
            <a:r>
              <a:rPr lang="en-US" sz="2000" dirty="0">
                <a:latin typeface="Times New Roman" panose="02020603050405020304" pitchFamily="18" charset="0"/>
                <a:cs typeface="Times New Roman" panose="02020603050405020304" pitchFamily="18" charset="0"/>
              </a:rPr>
              <a:t> of the significant increase in the use of digital images over the </a:t>
            </a:r>
            <a:r>
              <a:rPr lang="en-US" sz="2000" dirty="0" smtClean="0">
                <a:latin typeface="Times New Roman" panose="02020603050405020304" pitchFamily="18" charset="0"/>
                <a:cs typeface="Times New Roman" panose="02020603050405020304" pitchFamily="18" charset="0"/>
              </a:rPr>
              <a:t>Internet.</a:t>
            </a:r>
          </a:p>
          <a:p>
            <a:pPr algn="just"/>
            <a:endParaRPr lang="en-US" sz="20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Wavelets are the foundation for representing images in various degrees of </a:t>
            </a:r>
            <a:r>
              <a:rPr lang="en-US" sz="2000" dirty="0" smtClean="0">
                <a:latin typeface="Times New Roman" panose="02020603050405020304" pitchFamily="18" charset="0"/>
                <a:cs typeface="Times New Roman" panose="02020603050405020304" pitchFamily="18" charset="0"/>
              </a:rPr>
              <a:t>resolution.</a:t>
            </a:r>
          </a:p>
        </p:txBody>
      </p:sp>
    </p:spTree>
    <p:extLst>
      <p:ext uri="{BB962C8B-B14F-4D97-AF65-F5344CB8AC3E}">
        <p14:creationId xmlns:p14="http://schemas.microsoft.com/office/powerpoint/2010/main" val="3268317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195" y="168707"/>
            <a:ext cx="11521439" cy="6186309"/>
          </a:xfrm>
          <a:prstGeom prst="rect">
            <a:avLst/>
          </a:prstGeom>
        </p:spPr>
        <p:txBody>
          <a:bodyPr wrap="square">
            <a:spAutoFit/>
          </a:bodyPr>
          <a:lstStyle/>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Compression, as the name implies, deals with techniques for reducing the storage required to save an image, or the bandwidth required to transmit it</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Image compression is familiar (perhaps inadvertently) to most users of computers in the form of image file extensions, such as the jpg file extension used in the JPEG (Joint Photographic Experts Group) image compression standard</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Morphological processing deals with tools for extracting image components that are useful in the representation and description of shape</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Segmentation procedures partition an image into its constituent parts or objects</a:t>
            </a:r>
            <a:r>
              <a:rPr lang="en-IN" sz="2200" dirty="0" smtClean="0">
                <a:latin typeface="Times New Roman" panose="02020603050405020304" pitchFamily="18" charset="0"/>
                <a:cs typeface="Times New Roman" panose="02020603050405020304" pitchFamily="18" charset="0"/>
              </a:rPr>
              <a:t>.</a:t>
            </a:r>
          </a:p>
          <a:p>
            <a:pPr algn="just"/>
            <a:endParaRPr lang="en-IN"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Representation and description almost always follow the output of a segmentation stage, which usually is raw pixel data, constituting either the boundary of a region (i.e., the set of pixels separating one image region from another) or all the points in the region itself</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Recognition is the process that assigns a label (e.g., “vehicle”) to an object based on its descriptors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2072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25097" y="0"/>
            <a:ext cx="6341806" cy="400110"/>
          </a:xfrm>
          <a:prstGeom prst="rect">
            <a:avLst/>
          </a:prstGeom>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Components of an Image Processing System</a:t>
            </a:r>
            <a:endParaRPr lang="en-US" sz="2000" dirty="0">
              <a:solidFill>
                <a:srgbClr val="FF0000"/>
              </a:solidFill>
              <a:latin typeface="Times New Roman" panose="02020603050405020304" pitchFamily="18" charset="0"/>
              <a:cs typeface="Times New Roman" panose="02020603050405020304" pitchFamily="18" charset="0"/>
            </a:endParaRPr>
          </a:p>
        </p:txBody>
      </p:sp>
      <p:pic>
        <p:nvPicPr>
          <p:cNvPr id="3" name="Picture 4"/>
          <p:cNvPicPr>
            <a:picLocks noChangeAspect="1" noChangeArrowheads="1"/>
          </p:cNvPicPr>
          <p:nvPr/>
        </p:nvPicPr>
        <p:blipFill>
          <a:blip r:embed="rId2">
            <a:duotone>
              <a:prstClr val="black"/>
              <a:schemeClr val="tx2">
                <a:tint val="45000"/>
                <a:satMod val="400000"/>
              </a:schemeClr>
            </a:duotone>
            <a:lum contrast="31000"/>
          </a:blip>
          <a:stretch>
            <a:fillRect/>
          </a:stretch>
        </p:blipFill>
        <p:spPr bwMode="auto">
          <a:xfrm>
            <a:off x="2431026" y="387888"/>
            <a:ext cx="7329948" cy="6412422"/>
          </a:xfrm>
          <a:prstGeom prst="rect">
            <a:avLst/>
          </a:prstGeom>
          <a:noFill/>
          <a:ln>
            <a:noFill/>
          </a:ln>
        </p:spPr>
      </p:pic>
    </p:spTree>
    <p:extLst>
      <p:ext uri="{BB962C8B-B14F-4D97-AF65-F5344CB8AC3E}">
        <p14:creationId xmlns:p14="http://schemas.microsoft.com/office/powerpoint/2010/main" val="1588840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170" y="116953"/>
            <a:ext cx="11830595" cy="6863417"/>
          </a:xfrm>
          <a:prstGeom prst="rect">
            <a:avLst/>
          </a:prstGeom>
        </p:spPr>
        <p:txBody>
          <a:bodyPr wrap="square">
            <a:spAutoFit/>
          </a:bodyPr>
          <a:lstStyle/>
          <a:p>
            <a:pPr marL="285750" indent="-285750" fontAlgn="base">
              <a:buFont typeface="Wingdings" panose="05000000000000000000" pitchFamily="2" charset="2"/>
              <a:buChar char="Ø"/>
            </a:pPr>
            <a:r>
              <a:rPr lang="en-US" sz="2000" b="1" dirty="0">
                <a:solidFill>
                  <a:srgbClr val="273239"/>
                </a:solidFill>
                <a:latin typeface="Times New Roman" panose="02020603050405020304" pitchFamily="18" charset="0"/>
                <a:cs typeface="Times New Roman" panose="02020603050405020304" pitchFamily="18" charset="0"/>
              </a:rPr>
              <a:t>Image Sensors:</a:t>
            </a:r>
            <a:r>
              <a:rPr lang="en-US" sz="2000" dirty="0">
                <a:solidFill>
                  <a:srgbClr val="273239"/>
                </a:solidFill>
                <a:latin typeface="Times New Roman" panose="02020603050405020304" pitchFamily="18" charset="0"/>
                <a:cs typeface="Times New Roman" panose="02020603050405020304" pitchFamily="18" charset="0"/>
              </a:rPr>
              <a:t/>
            </a:r>
            <a:br>
              <a:rPr lang="en-US" sz="2000" dirty="0">
                <a:solidFill>
                  <a:srgbClr val="273239"/>
                </a:solidFill>
                <a:latin typeface="Times New Roman" panose="02020603050405020304" pitchFamily="18" charset="0"/>
                <a:cs typeface="Times New Roman" panose="02020603050405020304" pitchFamily="18" charset="0"/>
              </a:rPr>
            </a:br>
            <a:r>
              <a:rPr lang="en-US" sz="2000" dirty="0">
                <a:solidFill>
                  <a:srgbClr val="273239"/>
                </a:solidFill>
                <a:latin typeface="Times New Roman" panose="02020603050405020304" pitchFamily="18" charset="0"/>
                <a:cs typeface="Times New Roman" panose="02020603050405020304" pitchFamily="18" charset="0"/>
              </a:rPr>
              <a:t>Image sensors senses the intensity, amplitude, co-ordinates and other features of the images and passes the result to the image processing hardware. It includes the problem domain</a:t>
            </a:r>
            <a:r>
              <a:rPr lang="en-US" sz="2000" dirty="0" smtClean="0">
                <a:solidFill>
                  <a:srgbClr val="273239"/>
                </a:solidFill>
                <a:latin typeface="Times New Roman" panose="02020603050405020304" pitchFamily="18" charset="0"/>
                <a:cs typeface="Times New Roman" panose="02020603050405020304" pitchFamily="18" charset="0"/>
              </a:rPr>
              <a:t>.</a:t>
            </a:r>
          </a:p>
          <a:p>
            <a:pPr marL="285750" indent="-285750" fontAlgn="base">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Image Processing Hardware: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Image processing hardware is the dedicated hardware that is used to process the instructions obtained from the image sensors. It passes the result to general purpose </a:t>
            </a:r>
            <a:r>
              <a:rPr lang="en-US" sz="2000" dirty="0" smtClean="0">
                <a:latin typeface="Times New Roman" panose="02020603050405020304" pitchFamily="18" charset="0"/>
                <a:cs typeface="Times New Roman" panose="02020603050405020304" pitchFamily="18" charset="0"/>
              </a:rPr>
              <a:t>computer.</a:t>
            </a:r>
          </a:p>
          <a:p>
            <a:pPr marL="285750" indent="-285750" fontAlgn="base">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Computer</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Computer used in the image processing system is the general purpose computer that is used by us in our daily </a:t>
            </a:r>
            <a:r>
              <a:rPr lang="en-US" sz="2000" dirty="0" smtClean="0">
                <a:latin typeface="Times New Roman" panose="02020603050405020304" pitchFamily="18" charset="0"/>
                <a:cs typeface="Times New Roman" panose="02020603050405020304" pitchFamily="18" charset="0"/>
              </a:rPr>
              <a:t>life.</a:t>
            </a:r>
          </a:p>
          <a:p>
            <a:pPr marL="285750" indent="-285750" fontAlgn="base">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Image </a:t>
            </a:r>
            <a:r>
              <a:rPr lang="en-US" sz="2000" b="1" dirty="0">
                <a:latin typeface="Times New Roman" panose="02020603050405020304" pitchFamily="18" charset="0"/>
                <a:cs typeface="Times New Roman" panose="02020603050405020304" pitchFamily="18" charset="0"/>
              </a:rPr>
              <a:t>Processing Software: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Image processing software is the software that includes all the mechanisms and algorithms that are used in image processing </a:t>
            </a:r>
            <a:r>
              <a:rPr lang="en-US" sz="2000" dirty="0" smtClean="0">
                <a:latin typeface="Times New Roman" panose="02020603050405020304" pitchFamily="18" charset="0"/>
                <a:cs typeface="Times New Roman" panose="02020603050405020304" pitchFamily="18" charset="0"/>
              </a:rPr>
              <a:t>system.</a:t>
            </a:r>
          </a:p>
          <a:p>
            <a:pPr marL="285750" indent="-285750" fontAlgn="base">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Mass </a:t>
            </a:r>
            <a:r>
              <a:rPr lang="en-US" sz="2000" b="1" dirty="0">
                <a:latin typeface="Times New Roman" panose="02020603050405020304" pitchFamily="18" charset="0"/>
                <a:cs typeface="Times New Roman" panose="02020603050405020304" pitchFamily="18" charset="0"/>
              </a:rPr>
              <a:t>Storage: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Mass storage stores the pixels of the images during the </a:t>
            </a:r>
            <a:r>
              <a:rPr lang="en-US" sz="2000" dirty="0" smtClean="0">
                <a:latin typeface="Times New Roman" panose="02020603050405020304" pitchFamily="18" charset="0"/>
                <a:cs typeface="Times New Roman" panose="02020603050405020304" pitchFamily="18" charset="0"/>
              </a:rPr>
              <a:t>processing.</a:t>
            </a:r>
          </a:p>
          <a:p>
            <a:pPr marL="285750" indent="-285750" fontAlgn="base">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Hard </a:t>
            </a:r>
            <a:r>
              <a:rPr lang="en-US" sz="2000" b="1" dirty="0">
                <a:latin typeface="Times New Roman" panose="02020603050405020304" pitchFamily="18" charset="0"/>
                <a:cs typeface="Times New Roman" panose="02020603050405020304" pitchFamily="18" charset="0"/>
              </a:rPr>
              <a:t>Copy Device: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Once the image is processed then it is stored in the hard copy device. It can be a pen drive or any external ROM </a:t>
            </a:r>
            <a:r>
              <a:rPr lang="en-US" sz="2000" dirty="0" smtClean="0">
                <a:latin typeface="Times New Roman" panose="02020603050405020304" pitchFamily="18" charset="0"/>
                <a:cs typeface="Times New Roman" panose="02020603050405020304" pitchFamily="18" charset="0"/>
              </a:rPr>
              <a:t>device.</a:t>
            </a:r>
          </a:p>
          <a:p>
            <a:pPr marL="285750" indent="-285750" fontAlgn="base">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Image </a:t>
            </a:r>
            <a:r>
              <a:rPr lang="en-US" sz="2000" b="1" dirty="0">
                <a:latin typeface="Times New Roman" panose="02020603050405020304" pitchFamily="18" charset="0"/>
                <a:cs typeface="Times New Roman" panose="02020603050405020304" pitchFamily="18" charset="0"/>
              </a:rPr>
              <a:t>Display:</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It includes the monitor or display screen that displays the processed </a:t>
            </a:r>
            <a:r>
              <a:rPr lang="en-US" sz="2000" dirty="0" smtClean="0">
                <a:latin typeface="Times New Roman" panose="02020603050405020304" pitchFamily="18" charset="0"/>
                <a:cs typeface="Times New Roman" panose="02020603050405020304" pitchFamily="18" charset="0"/>
              </a:rPr>
              <a:t>images.</a:t>
            </a:r>
          </a:p>
          <a:p>
            <a:pPr marL="285750" indent="-285750" fontAlgn="base">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Network</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Network is the connection of all the above elements of the image processing system.</a:t>
            </a:r>
          </a:p>
          <a:p>
            <a:pPr marL="285750" indent="-285750" fontAlgn="base">
              <a:buFont typeface="Wingdings" panose="05000000000000000000" pitchFamily="2" charset="2"/>
              <a:buChar char="Ø"/>
            </a:pPr>
            <a:endParaRPr lang="en-US" sz="2000" b="0" i="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2753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0631" y="1791987"/>
            <a:ext cx="8613775" cy="4801314"/>
          </a:xfrm>
          <a:prstGeom prst="rect">
            <a:avLst/>
          </a:prstGeom>
          <a:noFill/>
        </p:spPr>
        <p:txBody>
          <a:bodyPr>
            <a:spAutoFit/>
          </a:bodyPr>
          <a:lstStyle/>
          <a:p>
            <a:pPr marL="914400" lvl="1" indent="-457200" algn="just">
              <a:buFont typeface="+mj-lt"/>
              <a:buAutoNum type="arabicPeriod"/>
              <a:defRPr/>
            </a:pPr>
            <a:r>
              <a:rPr lang="en-US" sz="2400" b="1" dirty="0">
                <a:latin typeface="Times New Roman" panose="02020603050405020304" pitchFamily="18" charset="0"/>
                <a:cs typeface="Times New Roman" panose="02020603050405020304" pitchFamily="18" charset="0"/>
              </a:rPr>
              <a:t>Raster Image or Bitmap Image</a:t>
            </a:r>
          </a:p>
          <a:p>
            <a:pPr marL="1371600" lvl="2" indent="-457200" algn="just">
              <a:buFont typeface="+mj-lt"/>
              <a:buAutoNum type="arabicPeriod"/>
              <a:defRPr/>
            </a:pPr>
            <a:r>
              <a:rPr lang="en-US" sz="2400" dirty="0">
                <a:latin typeface="Times New Roman" panose="02020603050405020304" pitchFamily="18" charset="0"/>
                <a:cs typeface="Times New Roman" panose="02020603050405020304" pitchFamily="18" charset="0"/>
              </a:rPr>
              <a:t>Generally defined as rectangular array of regularly sampled values known as pixels</a:t>
            </a:r>
          </a:p>
          <a:p>
            <a:pPr marL="1371600" lvl="2" indent="-457200" algn="just">
              <a:buFont typeface="+mj-lt"/>
              <a:buAutoNum type="arabicPeriod"/>
              <a:defRPr/>
            </a:pPr>
            <a:r>
              <a:rPr lang="en-US" sz="2400" dirty="0">
                <a:latin typeface="Times New Roman" panose="02020603050405020304" pitchFamily="18" charset="0"/>
                <a:cs typeface="Times New Roman" panose="02020603050405020304" pitchFamily="18" charset="0"/>
              </a:rPr>
              <a:t>Mapped to the grid &amp; Not easily scalable</a:t>
            </a:r>
          </a:p>
          <a:p>
            <a:pPr marL="1371600" lvl="2" indent="-457200" algn="just">
              <a:buFont typeface="+mj-lt"/>
              <a:buAutoNum type="arabicPeriod"/>
              <a:defRPr/>
            </a:pPr>
            <a:r>
              <a:rPr lang="en-US" sz="2400" dirty="0">
                <a:latin typeface="Times New Roman" panose="02020603050405020304" pitchFamily="18" charset="0"/>
                <a:cs typeface="Times New Roman" panose="02020603050405020304" pitchFamily="18" charset="0"/>
              </a:rPr>
              <a:t>Resolution dependent as it contains fixed number of pixels</a:t>
            </a:r>
          </a:p>
          <a:p>
            <a:pPr marL="1371600" lvl="2" indent="-457200" algn="just">
              <a:buFont typeface="+mj-lt"/>
              <a:buAutoNum type="arabicPeriod"/>
              <a:defRPr/>
            </a:pPr>
            <a:r>
              <a:rPr lang="en-US" sz="2400" dirty="0">
                <a:latin typeface="Times New Roman" panose="02020603050405020304" pitchFamily="18" charset="0"/>
                <a:cs typeface="Times New Roman" panose="02020603050405020304" pitchFamily="18" charset="0"/>
              </a:rPr>
              <a:t>Scanned graphics , Web Graphics</a:t>
            </a:r>
          </a:p>
          <a:p>
            <a:pPr marL="914400" lvl="1" indent="-457200" algn="just">
              <a:buFont typeface="Times New Roman" pitchFamily="18" charset="0"/>
              <a:buAutoNum type="arabicPeriod" startAt="2"/>
            </a:pPr>
            <a:r>
              <a:rPr lang="en-US" sz="2400" b="1" dirty="0">
                <a:latin typeface="Times New Roman" panose="02020603050405020304" pitchFamily="18" charset="0"/>
                <a:cs typeface="Times New Roman" panose="02020603050405020304" pitchFamily="18" charset="0"/>
              </a:rPr>
              <a:t>Vector Image :- </a:t>
            </a:r>
          </a:p>
          <a:p>
            <a:pPr marL="1371600" lvl="2" indent="-457200" algn="just">
              <a:buFont typeface="Times New Roman" pitchFamily="18" charset="0"/>
              <a:buAutoNum type="arabicPeriod"/>
            </a:pPr>
            <a:r>
              <a:rPr lang="en-US" sz="2400" dirty="0">
                <a:latin typeface="Times New Roman" panose="02020603050405020304" pitchFamily="18" charset="0"/>
                <a:cs typeface="Times New Roman" panose="02020603050405020304" pitchFamily="18" charset="0"/>
              </a:rPr>
              <a:t>Vector Image made up of lines and curves that are mathematically defined in a computer</a:t>
            </a:r>
          </a:p>
          <a:p>
            <a:pPr marL="1371600" lvl="2" indent="-457200" algn="just">
              <a:buFont typeface="Times New Roman" pitchFamily="18" charset="0"/>
              <a:buAutoNum type="arabicPeriod"/>
            </a:pPr>
            <a:r>
              <a:rPr lang="en-US" sz="2400" dirty="0">
                <a:latin typeface="Times New Roman" panose="02020603050405020304" pitchFamily="18" charset="0"/>
                <a:cs typeface="Times New Roman" panose="02020603050405020304" pitchFamily="18" charset="0"/>
              </a:rPr>
              <a:t>Easily scalable</a:t>
            </a:r>
          </a:p>
          <a:p>
            <a:pPr marL="1371600" lvl="2" indent="-457200" algn="just">
              <a:buFont typeface="Times New Roman" pitchFamily="18" charset="0"/>
              <a:buAutoNum type="arabicPeriod"/>
            </a:pPr>
            <a:r>
              <a:rPr lang="en-US" sz="2400" dirty="0">
                <a:latin typeface="Times New Roman" panose="02020603050405020304" pitchFamily="18" charset="0"/>
                <a:cs typeface="Times New Roman" panose="02020603050405020304" pitchFamily="18" charset="0"/>
              </a:rPr>
              <a:t>Suitable for typography, line art and illustrations</a:t>
            </a:r>
          </a:p>
          <a:p>
            <a:pPr algn="just">
              <a:defRPr/>
            </a:pPr>
            <a:endParaRPr lang="en-US" dirty="0"/>
          </a:p>
        </p:txBody>
      </p:sp>
      <p:sp>
        <p:nvSpPr>
          <p:cNvPr id="3" name="Title 2"/>
          <p:cNvSpPr>
            <a:spLocks noGrp="1"/>
          </p:cNvSpPr>
          <p:nvPr>
            <p:ph type="title"/>
          </p:nvPr>
        </p:nvSpPr>
        <p:spPr/>
        <p:txBody>
          <a:bodyPr/>
          <a:lstStyle/>
          <a:p>
            <a:r>
              <a:rPr lang="en-US" sz="3600" b="1" dirty="0">
                <a:solidFill>
                  <a:srgbClr val="FF0000"/>
                </a:solidFill>
                <a:latin typeface="Times New Roman" panose="02020603050405020304" pitchFamily="18" charset="0"/>
                <a:cs typeface="Times New Roman" panose="02020603050405020304" pitchFamily="18" charset="0"/>
              </a:rPr>
              <a:t>Classification of Digital Images</a:t>
            </a:r>
            <a:br>
              <a:rPr lang="en-US" sz="3600" b="1" dirty="0">
                <a:solidFill>
                  <a:srgbClr val="FF0000"/>
                </a:solidFill>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0836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ChangeArrowheads="1"/>
          </p:cNvSpPr>
          <p:nvPr/>
        </p:nvSpPr>
        <p:spPr bwMode="auto">
          <a:xfrm>
            <a:off x="1560949" y="2171601"/>
            <a:ext cx="8539162" cy="1846659"/>
          </a:xfrm>
          <a:prstGeom prst="rect">
            <a:avLst/>
          </a:prstGeom>
          <a:noFill/>
          <a:ln w="9525">
            <a:noFill/>
            <a:miter lim="800000"/>
            <a:headEnd/>
            <a:tailEnd/>
          </a:ln>
        </p:spPr>
        <p:txBody>
          <a:bodyPr>
            <a:spAutoFit/>
          </a:bodyPr>
          <a:lstStyle/>
          <a:p>
            <a:pPr marL="1371600" lvl="2" indent="-457200" algn="just">
              <a:buFont typeface="Times New Roman" pitchFamily="18" charset="0"/>
              <a:buAutoNum type="arabicPeriod"/>
            </a:pPr>
            <a:r>
              <a:rPr lang="en-US" sz="2400" b="1" dirty="0">
                <a:latin typeface="Times New Roman" panose="02020603050405020304" pitchFamily="18" charset="0"/>
                <a:cs typeface="Times New Roman" panose="02020603050405020304" pitchFamily="18" charset="0"/>
              </a:rPr>
              <a:t>Black and White or Binary Images</a:t>
            </a:r>
          </a:p>
          <a:p>
            <a:pPr marL="1371600" lvl="2" indent="-457200" algn="just">
              <a:buFont typeface="Times New Roman" pitchFamily="18" charset="0"/>
              <a:buAutoNum type="arabicPeriod"/>
            </a:pPr>
            <a:r>
              <a:rPr lang="en-US" sz="2400" b="1" dirty="0">
                <a:latin typeface="Times New Roman" panose="02020603050405020304" pitchFamily="18" charset="0"/>
                <a:cs typeface="Times New Roman" panose="02020603050405020304" pitchFamily="18" charset="0"/>
              </a:rPr>
              <a:t>Grayscale images</a:t>
            </a:r>
          </a:p>
          <a:p>
            <a:pPr marL="1371600" lvl="2" indent="-457200" algn="just">
              <a:buFont typeface="Times New Roman" pitchFamily="18" charset="0"/>
              <a:buAutoNum type="arabicPeriod"/>
            </a:pPr>
            <a:r>
              <a:rPr lang="en-US" sz="2400" b="1" dirty="0">
                <a:latin typeface="Times New Roman" panose="02020603050405020304" pitchFamily="18" charset="0"/>
                <a:cs typeface="Times New Roman" panose="02020603050405020304" pitchFamily="18" charset="0"/>
              </a:rPr>
              <a:t>Color Images</a:t>
            </a:r>
          </a:p>
          <a:p>
            <a:pPr marL="1371600" lvl="2" indent="-457200" algn="just">
              <a:buFont typeface="Times New Roman" pitchFamily="18" charset="0"/>
              <a:buAutoNum type="arabicPeriod"/>
            </a:pPr>
            <a:r>
              <a:rPr lang="en-US" sz="2400" b="1" dirty="0">
                <a:latin typeface="Times New Roman" panose="02020603050405020304" pitchFamily="18" charset="0"/>
                <a:cs typeface="Times New Roman" panose="02020603050405020304" pitchFamily="18" charset="0"/>
              </a:rPr>
              <a:t>Multispectral  Images</a:t>
            </a:r>
          </a:p>
          <a:p>
            <a:pPr marL="1371600" lvl="2" indent="-457200" algn="just"/>
            <a:endParaRPr lang="en-US" b="1" dirty="0"/>
          </a:p>
        </p:txBody>
      </p:sp>
      <p:sp>
        <p:nvSpPr>
          <p:cNvPr id="3" name="Rectangle 2"/>
          <p:cNvSpPr/>
          <p:nvPr/>
        </p:nvSpPr>
        <p:spPr>
          <a:xfrm>
            <a:off x="3459689" y="366478"/>
            <a:ext cx="4741683" cy="646331"/>
          </a:xfrm>
          <a:prstGeom prst="rect">
            <a:avLst/>
          </a:prstGeom>
        </p:spPr>
        <p:txBody>
          <a:bodyPr wrap="none">
            <a:spAutoFit/>
          </a:bodyPr>
          <a:lstStyle/>
          <a:p>
            <a:pPr marL="914400" lvl="1" indent="-457200" algn="just">
              <a:buFont typeface="Times New Roman" pitchFamily="18" charset="0"/>
              <a:buAutoNum type="arabicPeriod" startAt="2"/>
            </a:pPr>
            <a:r>
              <a:rPr lang="en-US" sz="3600" b="1" dirty="0">
                <a:solidFill>
                  <a:srgbClr val="FF0000"/>
                </a:solidFill>
                <a:latin typeface="Times New Roman" panose="02020603050405020304" pitchFamily="18" charset="0"/>
                <a:cs typeface="Times New Roman" panose="02020603050405020304" pitchFamily="18" charset="0"/>
              </a:rPr>
              <a:t>IMAGE TYPES</a:t>
            </a:r>
            <a:r>
              <a:rPr lang="en-US" sz="36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773881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ChangeArrowheads="1"/>
          </p:cNvSpPr>
          <p:nvPr/>
        </p:nvSpPr>
        <p:spPr bwMode="auto">
          <a:xfrm>
            <a:off x="1632540" y="2006114"/>
            <a:ext cx="8096250" cy="4339650"/>
          </a:xfrm>
          <a:prstGeom prst="rect">
            <a:avLst/>
          </a:prstGeom>
          <a:noFill/>
          <a:ln w="9525">
            <a:noFill/>
            <a:miter lim="800000"/>
            <a:headEnd/>
            <a:tailEnd/>
          </a:ln>
        </p:spPr>
        <p:txBody>
          <a:bodyPr>
            <a:spAutoFit/>
          </a:bodyPr>
          <a:lstStyle/>
          <a:p>
            <a:pPr marL="457200" indent="-457200" algn="just">
              <a:buFont typeface="Times New Roman" pitchFamily="18" charset="0"/>
              <a:buAutoNum type="arabicPeriod"/>
            </a:pPr>
            <a:r>
              <a:rPr lang="en-US" sz="2400" b="1" dirty="0">
                <a:solidFill>
                  <a:srgbClr val="FF0000"/>
                </a:solidFill>
                <a:latin typeface="Times New Roman" panose="02020603050405020304" pitchFamily="18" charset="0"/>
                <a:cs typeface="Times New Roman" panose="02020603050405020304" pitchFamily="18" charset="0"/>
              </a:rPr>
              <a:t>Black and White or Binary Images :-</a:t>
            </a:r>
          </a:p>
          <a:p>
            <a:pPr marL="914400" lvl="1" indent="-457200" algn="just">
              <a:buFont typeface="Arial" charset="0"/>
              <a:buChar char="•"/>
            </a:pPr>
            <a:r>
              <a:rPr lang="en-US" sz="2400" b="1" dirty="0">
                <a:latin typeface="Times New Roman" panose="02020603050405020304" pitchFamily="18" charset="0"/>
                <a:cs typeface="Times New Roman" panose="02020603050405020304" pitchFamily="18" charset="0"/>
              </a:rPr>
              <a:t>Binary images take only two values either 0 or  1</a:t>
            </a:r>
          </a:p>
          <a:p>
            <a:pPr marL="457200" indent="-457200" algn="just">
              <a:buFont typeface="Times New Roman" pitchFamily="18" charset="0"/>
              <a:buAutoNum type="arabicPeriod"/>
            </a:pPr>
            <a:r>
              <a:rPr lang="en-US" sz="2400" b="1" dirty="0">
                <a:solidFill>
                  <a:srgbClr val="FF0000"/>
                </a:solidFill>
                <a:latin typeface="Times New Roman" panose="02020603050405020304" pitchFamily="18" charset="0"/>
                <a:cs typeface="Times New Roman" panose="02020603050405020304" pitchFamily="18" charset="0"/>
              </a:rPr>
              <a:t>Grayscale images</a:t>
            </a:r>
          </a:p>
          <a:p>
            <a:pPr marL="914400" lvl="1" indent="-457200" algn="just">
              <a:buFont typeface="Times New Roman" pitchFamily="18" charset="0"/>
              <a:buAutoNum type="arabicPeriod"/>
            </a:pPr>
            <a:r>
              <a:rPr lang="en-US" sz="2400" b="1" dirty="0">
                <a:latin typeface="Times New Roman" panose="02020603050405020304" pitchFamily="18" charset="0"/>
                <a:cs typeface="Times New Roman" panose="02020603050405020304" pitchFamily="18" charset="0"/>
              </a:rPr>
              <a:t>Grayscale image contains only brightness information</a:t>
            </a:r>
          </a:p>
          <a:p>
            <a:pPr marL="914400" lvl="1" indent="-457200" algn="just">
              <a:buFont typeface="Times New Roman" pitchFamily="18" charset="0"/>
              <a:buAutoNum type="arabicPeriod"/>
            </a:pPr>
            <a:r>
              <a:rPr lang="en-US" sz="2400" b="1" dirty="0">
                <a:latin typeface="Times New Roman" panose="02020603050405020304" pitchFamily="18" charset="0"/>
                <a:cs typeface="Times New Roman" panose="02020603050405020304" pitchFamily="18" charset="0"/>
              </a:rPr>
              <a:t>Each pixel value corresponds to amount of  quantity light </a:t>
            </a:r>
          </a:p>
          <a:p>
            <a:pPr marL="914400" lvl="1" indent="-457200" algn="just">
              <a:buFont typeface="Times New Roman" pitchFamily="18" charset="0"/>
              <a:buAutoNum type="arabicPeriod"/>
            </a:pPr>
            <a:r>
              <a:rPr lang="en-US" sz="2400" b="1" dirty="0">
                <a:latin typeface="Times New Roman" panose="02020603050405020304" pitchFamily="18" charset="0"/>
                <a:cs typeface="Times New Roman" panose="02020603050405020304" pitchFamily="18" charset="0"/>
              </a:rPr>
              <a:t>Brightness graduation can be differentiated in a grayscale  image.</a:t>
            </a:r>
          </a:p>
          <a:p>
            <a:pPr marL="914400" lvl="1" indent="-457200" algn="just">
              <a:buFont typeface="Times New Roman" pitchFamily="18" charset="0"/>
              <a:buAutoNum type="arabicPeriod"/>
            </a:pPr>
            <a:r>
              <a:rPr lang="en-US" sz="2400" b="1" dirty="0">
                <a:latin typeface="Times New Roman" panose="02020603050405020304" pitchFamily="18" charset="0"/>
                <a:cs typeface="Times New Roman" panose="02020603050405020304" pitchFamily="18" charset="0"/>
              </a:rPr>
              <a:t>Each pixel is represented by a byte or word</a:t>
            </a:r>
          </a:p>
          <a:p>
            <a:pPr marL="457200" indent="-457200" algn="just">
              <a:buFont typeface="Times New Roman" pitchFamily="18" charset="0"/>
              <a:buAutoNum type="arabicPeriod"/>
            </a:pPr>
            <a:endParaRPr lang="en-US" b="1" dirty="0"/>
          </a:p>
          <a:p>
            <a:pPr marL="1371600" lvl="2" indent="-457200" algn="just"/>
            <a:endParaRPr lang="en-US" b="1" dirty="0"/>
          </a:p>
        </p:txBody>
      </p:sp>
    </p:spTree>
    <p:extLst>
      <p:ext uri="{BB962C8B-B14F-4D97-AF65-F5344CB8AC3E}">
        <p14:creationId xmlns:p14="http://schemas.microsoft.com/office/powerpoint/2010/main" val="2440117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5899" y="1211288"/>
            <a:ext cx="8495072" cy="4708981"/>
          </a:xfrm>
          <a:prstGeom prst="rect">
            <a:avLst/>
          </a:prstGeom>
        </p:spPr>
        <p:txBody>
          <a:bodyPr>
            <a:spAutoFit/>
          </a:bodyPr>
          <a:lstStyle/>
          <a:p>
            <a:pPr marL="914400" lvl="1" indent="-457200" algn="just">
              <a:buFont typeface="+mj-lt"/>
              <a:buAutoNum type="arabicPeriod" startAt="3"/>
              <a:defRPr/>
            </a:pPr>
            <a:r>
              <a:rPr lang="en-US" sz="2400" b="1" dirty="0">
                <a:solidFill>
                  <a:srgbClr val="FF0000"/>
                </a:solidFill>
                <a:latin typeface="Times New Roman" panose="02020603050405020304" pitchFamily="18" charset="0"/>
                <a:cs typeface="Times New Roman" panose="02020603050405020304" pitchFamily="18" charset="0"/>
              </a:rPr>
              <a:t>Color  Images</a:t>
            </a:r>
          </a:p>
          <a:p>
            <a:pPr marL="1371600" lvl="2" indent="-457200" algn="just">
              <a:buFont typeface="Arial" pitchFamily="34" charset="0"/>
              <a:buChar char="•"/>
              <a:defRPr/>
            </a:pPr>
            <a:r>
              <a:rPr lang="en-US" sz="2400" b="1" dirty="0">
                <a:latin typeface="Times New Roman" panose="02020603050405020304" pitchFamily="18" charset="0"/>
                <a:cs typeface="Times New Roman" panose="02020603050405020304" pitchFamily="18" charset="0"/>
              </a:rPr>
              <a:t>It has three values per pixel and they measure intensity and chrominance of light</a:t>
            </a:r>
          </a:p>
          <a:p>
            <a:pPr marL="1371600" lvl="2" indent="-457200" algn="just">
              <a:buFont typeface="Arial" pitchFamily="34" charset="0"/>
              <a:buChar char="•"/>
              <a:defRPr/>
            </a:pPr>
            <a:r>
              <a:rPr lang="en-US" sz="2400" b="1" dirty="0">
                <a:latin typeface="Times New Roman" panose="02020603050405020304" pitchFamily="18" charset="0"/>
                <a:cs typeface="Times New Roman" panose="02020603050405020304" pitchFamily="18" charset="0"/>
              </a:rPr>
              <a:t>Each pixel is vector of color component</a:t>
            </a:r>
          </a:p>
          <a:p>
            <a:pPr marL="1371600" lvl="2" indent="-457200" algn="just">
              <a:buFont typeface="Arial" pitchFamily="34" charset="0"/>
              <a:buChar char="•"/>
              <a:defRPr/>
            </a:pPr>
            <a:r>
              <a:rPr lang="en-US" sz="2400" b="1" dirty="0">
                <a:latin typeface="Times New Roman" panose="02020603050405020304" pitchFamily="18" charset="0"/>
                <a:cs typeface="Times New Roman" panose="02020603050405020304" pitchFamily="18" charset="0"/>
              </a:rPr>
              <a:t>Actual </a:t>
            </a:r>
            <a:r>
              <a:rPr lang="en-US" sz="2400" b="1" dirty="0" err="1">
                <a:latin typeface="Times New Roman" panose="02020603050405020304" pitchFamily="18" charset="0"/>
                <a:cs typeface="Times New Roman" panose="02020603050405020304" pitchFamily="18" charset="0"/>
              </a:rPr>
              <a:t>infornmation</a:t>
            </a:r>
            <a:r>
              <a:rPr lang="en-US" sz="2400" b="1" dirty="0">
                <a:latin typeface="Times New Roman" panose="02020603050405020304" pitchFamily="18" charset="0"/>
                <a:cs typeface="Times New Roman" panose="02020603050405020304" pitchFamily="18" charset="0"/>
              </a:rPr>
              <a:t> stored in digital data is brightness information  in each spectral band</a:t>
            </a:r>
          </a:p>
          <a:p>
            <a:pPr marL="1371600" lvl="2" indent="-457200" algn="just">
              <a:buFont typeface="Arial" pitchFamily="34" charset="0"/>
              <a:buChar char="•"/>
              <a:defRPr/>
            </a:pPr>
            <a:r>
              <a:rPr lang="en-US" sz="2400" b="1" dirty="0">
                <a:latin typeface="Times New Roman" panose="02020603050405020304" pitchFamily="18" charset="0"/>
                <a:cs typeface="Times New Roman" panose="02020603050405020304" pitchFamily="18" charset="0"/>
              </a:rPr>
              <a:t>Models:- RGB, HIS, CMYK</a:t>
            </a:r>
          </a:p>
          <a:p>
            <a:pPr marL="914400" lvl="1" indent="-457200" algn="just">
              <a:buFont typeface="+mj-lt"/>
              <a:buAutoNum type="arabicPeriod" startAt="3"/>
              <a:defRPr/>
            </a:pPr>
            <a:r>
              <a:rPr lang="en-US" sz="2400" b="1" dirty="0">
                <a:solidFill>
                  <a:srgbClr val="FF0000"/>
                </a:solidFill>
                <a:latin typeface="Times New Roman" panose="02020603050405020304" pitchFamily="18" charset="0"/>
                <a:cs typeface="Times New Roman" panose="02020603050405020304" pitchFamily="18" charset="0"/>
              </a:rPr>
              <a:t>Multispectral image</a:t>
            </a:r>
          </a:p>
          <a:p>
            <a:pPr marL="1371600" lvl="2" indent="-457200" algn="just">
              <a:buFont typeface="Arial" pitchFamily="34" charset="0"/>
              <a:buChar char="•"/>
              <a:defRPr/>
            </a:pPr>
            <a:r>
              <a:rPr lang="en-US" sz="2400" b="1" dirty="0">
                <a:latin typeface="Times New Roman" panose="02020603050405020304" pitchFamily="18" charset="0"/>
                <a:cs typeface="Times New Roman" panose="02020603050405020304" pitchFamily="18" charset="0"/>
              </a:rPr>
              <a:t>Multispectral  images are different images </a:t>
            </a:r>
            <a:r>
              <a:rPr lang="en-US" sz="2400" b="1" dirty="0" err="1">
                <a:latin typeface="Times New Roman" panose="02020603050405020304" pitchFamily="18" charset="0"/>
                <a:cs typeface="Times New Roman" panose="02020603050405020304" pitchFamily="18" charset="0"/>
              </a:rPr>
              <a:t>takesn</a:t>
            </a:r>
            <a:r>
              <a:rPr lang="en-US" sz="2400" b="1" dirty="0">
                <a:latin typeface="Times New Roman" panose="02020603050405020304" pitchFamily="18" charset="0"/>
                <a:cs typeface="Times New Roman" panose="02020603050405020304" pitchFamily="18" charset="0"/>
              </a:rPr>
              <a:t> in different bands of visible or infrared </a:t>
            </a:r>
            <a:r>
              <a:rPr lang="en-US" sz="2400" b="1" dirty="0" err="1">
                <a:latin typeface="Times New Roman" panose="02020603050405020304" pitchFamily="18" charset="0"/>
                <a:cs typeface="Times New Roman" panose="02020603050405020304" pitchFamily="18" charset="0"/>
              </a:rPr>
              <a:t>regeions</a:t>
            </a:r>
            <a:r>
              <a:rPr lang="en-US" sz="2400" b="1" dirty="0">
                <a:latin typeface="Times New Roman" panose="02020603050405020304" pitchFamily="18" charset="0"/>
                <a:cs typeface="Times New Roman" panose="02020603050405020304" pitchFamily="18" charset="0"/>
              </a:rPr>
              <a:t> of the electromagnetic spectrum</a:t>
            </a:r>
          </a:p>
          <a:p>
            <a:pPr marL="3200400" lvl="6" indent="-457200" algn="just">
              <a:buFont typeface="+mj-lt"/>
              <a:buAutoNum type="arabicPeriod" startAt="3"/>
              <a:defRPr/>
            </a:pPr>
            <a:endParaRPr lang="en-US" b="1" dirty="0">
              <a:solidFill>
                <a:srgbClr val="FF0000"/>
              </a:solidFill>
            </a:endParaRPr>
          </a:p>
          <a:p>
            <a:pPr marL="3200400" lvl="6" indent="-457200" algn="just">
              <a:buFont typeface="+mj-lt"/>
              <a:buAutoNum type="arabicPeriod" startAt="3"/>
              <a:defRPr/>
            </a:pPr>
            <a:endParaRPr lang="en-US" b="1" dirty="0">
              <a:solidFill>
                <a:srgbClr val="FF0000"/>
              </a:solidFill>
            </a:endParaRPr>
          </a:p>
        </p:txBody>
      </p:sp>
    </p:spTree>
    <p:extLst>
      <p:ext uri="{BB962C8B-B14F-4D97-AF65-F5344CB8AC3E}">
        <p14:creationId xmlns:p14="http://schemas.microsoft.com/office/powerpoint/2010/main" val="35204174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54687230"/>
              </p:ext>
            </p:extLst>
          </p:nvPr>
        </p:nvGraphicFramePr>
        <p:xfrm>
          <a:off x="838200" y="822957"/>
          <a:ext cx="10515600" cy="5290461"/>
        </p:xfrm>
        <a:graphic>
          <a:graphicData uri="http://schemas.openxmlformats.org/drawingml/2006/table">
            <a:tbl>
              <a:tblPr firstRow="1" bandRow="1">
                <a:tableStyleId>{7DF18680-E054-41AD-8BC1-D1AEF772440D}</a:tableStyleId>
              </a:tblPr>
              <a:tblGrid>
                <a:gridCol w="1317171">
                  <a:extLst>
                    <a:ext uri="{9D8B030D-6E8A-4147-A177-3AD203B41FA5}">
                      <a16:colId xmlns:a16="http://schemas.microsoft.com/office/drawing/2014/main" xmlns="" val="20000"/>
                    </a:ext>
                  </a:extLst>
                </a:gridCol>
                <a:gridCol w="6387738">
                  <a:extLst>
                    <a:ext uri="{9D8B030D-6E8A-4147-A177-3AD203B41FA5}">
                      <a16:colId xmlns:a16="http://schemas.microsoft.com/office/drawing/2014/main" xmlns="" val="20001"/>
                    </a:ext>
                  </a:extLst>
                </a:gridCol>
                <a:gridCol w="1567542">
                  <a:extLst>
                    <a:ext uri="{9D8B030D-6E8A-4147-A177-3AD203B41FA5}">
                      <a16:colId xmlns:a16="http://schemas.microsoft.com/office/drawing/2014/main" xmlns="" val="20002"/>
                    </a:ext>
                  </a:extLst>
                </a:gridCol>
                <a:gridCol w="1243149">
                  <a:extLst>
                    <a:ext uri="{9D8B030D-6E8A-4147-A177-3AD203B41FA5}">
                      <a16:colId xmlns:a16="http://schemas.microsoft.com/office/drawing/2014/main" xmlns="" val="20003"/>
                    </a:ext>
                  </a:extLst>
                </a:gridCol>
              </a:tblGrid>
              <a:tr h="1273483">
                <a:tc>
                  <a:txBody>
                    <a:bodyPr/>
                    <a:lstStyle/>
                    <a:p>
                      <a:pPr algn="ctr"/>
                      <a:r>
                        <a:rPr lang="en-US" sz="2400" dirty="0" smtClean="0">
                          <a:latin typeface="Times New Roman" panose="02020603050405020304" pitchFamily="18" charset="0"/>
                          <a:cs typeface="Times New Roman" panose="02020603050405020304" pitchFamily="18" charset="0"/>
                        </a:rPr>
                        <a:t>Module No.</a:t>
                      </a:r>
                      <a:endParaRPr lang="en-IN" sz="2400" dirty="0">
                        <a:latin typeface="Times New Roman" panose="02020603050405020304" pitchFamily="18" charset="0"/>
                        <a:ea typeface="Tahoma" panose="020B0604030504040204" pitchFamily="34" charset="0"/>
                        <a:cs typeface="Times New Roman" panose="02020603050405020304" pitchFamily="18" charset="0"/>
                      </a:endParaRPr>
                    </a:p>
                  </a:txBody>
                  <a:tcPr anchor="ctr"/>
                </a:tc>
                <a:tc>
                  <a:txBody>
                    <a:bodyPr/>
                    <a:lstStyle/>
                    <a:p>
                      <a:pPr algn="ctr"/>
                      <a:r>
                        <a:rPr lang="en-US" sz="2400" dirty="0" smtClean="0">
                          <a:latin typeface="Times New Roman" panose="02020603050405020304" pitchFamily="18" charset="0"/>
                          <a:cs typeface="Times New Roman" panose="02020603050405020304" pitchFamily="18" charset="0"/>
                        </a:rPr>
                        <a:t>Name</a:t>
                      </a:r>
                      <a:r>
                        <a:rPr lang="en-US" sz="2400" baseline="0" dirty="0" smtClean="0">
                          <a:latin typeface="Times New Roman" panose="02020603050405020304" pitchFamily="18" charset="0"/>
                          <a:cs typeface="Times New Roman" panose="02020603050405020304" pitchFamily="18" charset="0"/>
                        </a:rPr>
                        <a:t> of Module </a:t>
                      </a:r>
                      <a:endParaRPr lang="en-IN" sz="2400" dirty="0">
                        <a:latin typeface="Times New Roman" panose="02020603050405020304" pitchFamily="18" charset="0"/>
                        <a:ea typeface="Tahoma" panose="020B0604030504040204" pitchFamily="34" charset="0"/>
                        <a:cs typeface="Times New Roman" panose="02020603050405020304" pitchFamily="18" charset="0"/>
                      </a:endParaRPr>
                    </a:p>
                  </a:txBody>
                  <a:tcPr anchor="ctr"/>
                </a:tc>
                <a:tc>
                  <a:txBody>
                    <a:bodyPr/>
                    <a:lstStyle/>
                    <a:p>
                      <a:pPr algn="ctr"/>
                      <a:r>
                        <a:rPr lang="en-US" sz="2400" dirty="0" smtClean="0">
                          <a:latin typeface="Times New Roman" panose="02020603050405020304" pitchFamily="18" charset="0"/>
                          <a:cs typeface="Times New Roman" panose="02020603050405020304" pitchFamily="18" charset="0"/>
                        </a:rPr>
                        <a:t>Hours</a:t>
                      </a:r>
                      <a:endParaRPr lang="en-IN" sz="2400" dirty="0">
                        <a:latin typeface="Times New Roman" panose="02020603050405020304" pitchFamily="18" charset="0"/>
                        <a:ea typeface="Tahoma" panose="020B0604030504040204" pitchFamily="34" charset="0"/>
                        <a:cs typeface="Times New Roman" panose="02020603050405020304" pitchFamily="18" charset="0"/>
                      </a:endParaRPr>
                    </a:p>
                  </a:txBody>
                  <a:tcPr anchor="ctr"/>
                </a:tc>
                <a:tc>
                  <a:txBody>
                    <a:bodyPr/>
                    <a:lstStyle/>
                    <a:p>
                      <a:pPr algn="ctr"/>
                      <a:r>
                        <a:rPr lang="en-US" sz="2400" dirty="0" smtClean="0">
                          <a:latin typeface="Times New Roman" panose="02020603050405020304" pitchFamily="18" charset="0"/>
                          <a:cs typeface="Times New Roman" panose="02020603050405020304" pitchFamily="18" charset="0"/>
                        </a:rPr>
                        <a:t>Marks </a:t>
                      </a:r>
                      <a:endParaRPr lang="en-IN" sz="2400" dirty="0">
                        <a:latin typeface="Times New Roman" panose="02020603050405020304" pitchFamily="18" charset="0"/>
                        <a:ea typeface="Tahoma" panose="020B0604030504040204" pitchFamily="34" charset="0"/>
                        <a:cs typeface="Times New Roman" panose="02020603050405020304" pitchFamily="18" charset="0"/>
                      </a:endParaRPr>
                    </a:p>
                  </a:txBody>
                  <a:tcPr anchor="ctr"/>
                </a:tc>
                <a:extLst>
                  <a:ext uri="{0D108BD9-81ED-4DB2-BD59-A6C34878D82A}">
                    <a16:rowId xmlns:a16="http://schemas.microsoft.com/office/drawing/2014/main" xmlns="" val="10000"/>
                  </a:ext>
                </a:extLst>
              </a:tr>
              <a:tr h="573854">
                <a:tc>
                  <a:txBody>
                    <a:bodyPr/>
                    <a:lstStyle/>
                    <a:p>
                      <a:pPr algn="ctr"/>
                      <a:r>
                        <a:rPr lang="en-US" dirty="0" smtClean="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nchor="ctr"/>
                </a:tc>
                <a:tc>
                  <a:txBody>
                    <a:bodyPr/>
                    <a:lstStyle/>
                    <a:p>
                      <a:pPr algn="l"/>
                      <a:r>
                        <a:rPr lang="en-IN" dirty="0" smtClean="0">
                          <a:latin typeface="Times New Roman" panose="02020603050405020304" pitchFamily="18" charset="0"/>
                          <a:cs typeface="Times New Roman" panose="02020603050405020304" pitchFamily="18" charset="0"/>
                        </a:rPr>
                        <a:t>Digital Image Fundamentals</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12</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1"/>
                  </a:ext>
                </a:extLst>
              </a:tr>
              <a:tr h="573854">
                <a:tc>
                  <a:txBody>
                    <a:bodyPr/>
                    <a:lstStyle/>
                    <a:p>
                      <a:pPr algn="ctr"/>
                      <a:r>
                        <a:rPr lang="en-US" dirty="0" smtClean="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nchor="ctr"/>
                </a:tc>
                <a:tc>
                  <a:txBody>
                    <a:bodyPr/>
                    <a:lstStyle/>
                    <a:p>
                      <a:pPr algn="l"/>
                      <a:r>
                        <a:rPr lang="en-IN" dirty="0" smtClean="0">
                          <a:latin typeface="Times New Roman" panose="02020603050405020304" pitchFamily="18" charset="0"/>
                          <a:cs typeface="Times New Roman" panose="02020603050405020304" pitchFamily="18" charset="0"/>
                        </a:rPr>
                        <a:t>Image Enhancement in Spatial domain</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25</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2"/>
                  </a:ext>
                </a:extLst>
              </a:tr>
              <a:tr h="573854">
                <a:tc>
                  <a:txBody>
                    <a:bodyPr/>
                    <a:lstStyle/>
                    <a:p>
                      <a:pPr algn="ctr"/>
                      <a:r>
                        <a:rPr lang="en-US" dirty="0" smtClean="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nchor="ctr"/>
                </a:tc>
                <a:tc>
                  <a:txBody>
                    <a:bodyPr/>
                    <a:lstStyle/>
                    <a:p>
                      <a:pPr algn="l"/>
                      <a:r>
                        <a:rPr lang="en-IN" dirty="0" smtClean="0">
                          <a:latin typeface="Times New Roman" panose="02020603050405020304" pitchFamily="18" charset="0"/>
                          <a:cs typeface="Times New Roman" panose="02020603050405020304" pitchFamily="18" charset="0"/>
                        </a:rPr>
                        <a:t>Image Segmentation</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18</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3"/>
                  </a:ext>
                </a:extLst>
              </a:tr>
              <a:tr h="573854">
                <a:tc>
                  <a:txBody>
                    <a:bodyPr/>
                    <a:lstStyle/>
                    <a:p>
                      <a:pPr algn="ctr"/>
                      <a:r>
                        <a:rPr lang="en-US" dirty="0" smtClean="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nchor="ctr"/>
                </a:tc>
                <a:tc>
                  <a:txBody>
                    <a:bodyPr/>
                    <a:lstStyle/>
                    <a:p>
                      <a:pPr algn="l"/>
                      <a:r>
                        <a:rPr lang="en-IN" dirty="0" smtClean="0">
                          <a:latin typeface="Times New Roman" panose="02020603050405020304" pitchFamily="18" charset="0"/>
                          <a:cs typeface="Times New Roman" panose="02020603050405020304" pitchFamily="18" charset="0"/>
                        </a:rPr>
                        <a:t>Image Transforms</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9</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28</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4"/>
                  </a:ext>
                </a:extLst>
              </a:tr>
              <a:tr h="573854">
                <a:tc>
                  <a:txBody>
                    <a:bodyPr/>
                    <a:lstStyle/>
                    <a:p>
                      <a:pPr algn="ctr"/>
                      <a:r>
                        <a:rPr lang="en-US" dirty="0" smtClean="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nchor="ctr"/>
                </a:tc>
                <a:tc>
                  <a:txBody>
                    <a:bodyPr/>
                    <a:lstStyle/>
                    <a:p>
                      <a:pPr algn="l"/>
                      <a:r>
                        <a:rPr lang="en-IN" dirty="0" smtClean="0">
                          <a:latin typeface="Times New Roman" panose="02020603050405020304" pitchFamily="18" charset="0"/>
                          <a:cs typeface="Times New Roman" panose="02020603050405020304" pitchFamily="18" charset="0"/>
                        </a:rPr>
                        <a:t>Image Compression</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25</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5"/>
                  </a:ext>
                </a:extLst>
              </a:tr>
              <a:tr h="573854">
                <a:tc>
                  <a:txBody>
                    <a:bodyPr/>
                    <a:lstStyle/>
                    <a:p>
                      <a:pPr algn="ctr"/>
                      <a:r>
                        <a:rPr lang="en-US" dirty="0" smtClean="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nchor="ctr"/>
                </a:tc>
                <a:tc>
                  <a:txBody>
                    <a:bodyPr/>
                    <a:lstStyle/>
                    <a:p>
                      <a:pPr algn="l"/>
                      <a:r>
                        <a:rPr lang="en-IN" dirty="0" smtClean="0">
                          <a:latin typeface="Times New Roman" panose="02020603050405020304" pitchFamily="18" charset="0"/>
                          <a:cs typeface="Times New Roman" panose="02020603050405020304" pitchFamily="18" charset="0"/>
                        </a:rPr>
                        <a:t>Digital Video Processing</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12</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6"/>
                  </a:ext>
                </a:extLst>
              </a:tr>
              <a:tr h="573854">
                <a:tc gridSpan="2">
                  <a:txBody>
                    <a:bodyPr/>
                    <a:lstStyle/>
                    <a:p>
                      <a:pPr algn="ctr"/>
                      <a:r>
                        <a:rPr lang="en-US" b="1" dirty="0" smtClean="0">
                          <a:latin typeface="Times New Roman" panose="02020603050405020304" pitchFamily="18" charset="0"/>
                          <a:cs typeface="Times New Roman" panose="02020603050405020304" pitchFamily="18" charset="0"/>
                        </a:rPr>
                        <a:t>Total</a:t>
                      </a:r>
                      <a:endParaRPr lang="en-IN" b="1" dirty="0">
                        <a:latin typeface="Times New Roman" panose="02020603050405020304" pitchFamily="18" charset="0"/>
                        <a:cs typeface="Times New Roman" panose="02020603050405020304" pitchFamily="18" charset="0"/>
                      </a:endParaRPr>
                    </a:p>
                  </a:txBody>
                  <a:tcPr anchor="ctr"/>
                </a:tc>
                <a:tc hMerge="1">
                  <a:txBody>
                    <a:bodyPr/>
                    <a:lstStyle/>
                    <a:p>
                      <a:endParaRPr lang="en-IN" dirty="0"/>
                    </a:p>
                  </a:txBody>
                  <a:tcPr/>
                </a:tc>
                <a:tc>
                  <a:txBody>
                    <a:bodyPr/>
                    <a:lstStyle/>
                    <a:p>
                      <a:pPr algn="ctr"/>
                      <a:r>
                        <a:rPr lang="en-US" dirty="0" smtClean="0">
                          <a:latin typeface="Times New Roman" panose="02020603050405020304" pitchFamily="18" charset="0"/>
                          <a:cs typeface="Times New Roman" panose="02020603050405020304" pitchFamily="18" charset="0"/>
                        </a:rPr>
                        <a:t>39</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120</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37597705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1824959" y="326586"/>
            <a:ext cx="6556856" cy="756699"/>
          </a:xfrm>
          <a:prstGeom prst="rect">
            <a:avLst/>
          </a:prstGeom>
          <a:noFill/>
          <a:ln w="0">
            <a:noFill/>
          </a:ln>
        </p:spPr>
        <p:txBody>
          <a:bodyPr lIns="81646" tIns="40823" rIns="81646" bIns="40823" anchor="t">
            <a:noAutofit/>
          </a:bodyPr>
          <a:lstStyle/>
          <a:p>
            <a:pPr>
              <a:lnSpc>
                <a:spcPct val="100000"/>
              </a:lnSpc>
              <a:buNone/>
            </a:pPr>
            <a:r>
              <a:rPr lang="en-US" sz="4400" b="1" spc="-1" dirty="0">
                <a:solidFill>
                  <a:srgbClr val="660066"/>
                </a:solidFill>
                <a:latin typeface="Times New Roman" panose="02020603050405020304" pitchFamily="18" charset="0"/>
                <a:cs typeface="Times New Roman" panose="02020603050405020304" pitchFamily="18" charset="0"/>
              </a:rPr>
              <a:t>Digital Image Definition</a:t>
            </a:r>
            <a:endParaRPr lang="en-US" sz="4400" b="1" spc="-1" dirty="0">
              <a:latin typeface="Times New Roman" panose="02020603050405020304" pitchFamily="18" charset="0"/>
              <a:cs typeface="Times New Roman" panose="02020603050405020304" pitchFamily="18" charset="0"/>
            </a:endParaRPr>
          </a:p>
        </p:txBody>
      </p:sp>
      <p:sp>
        <p:nvSpPr>
          <p:cNvPr id="98" name="TextBox 97"/>
          <p:cNvSpPr txBox="1"/>
          <p:nvPr/>
        </p:nvSpPr>
        <p:spPr>
          <a:xfrm>
            <a:off x="1613658" y="1375905"/>
            <a:ext cx="8890963" cy="5808976"/>
          </a:xfrm>
          <a:prstGeom prst="rect">
            <a:avLst/>
          </a:prstGeom>
          <a:noFill/>
          <a:ln w="0">
            <a:noFill/>
          </a:ln>
        </p:spPr>
        <p:txBody>
          <a:bodyPr lIns="81646" tIns="40823" rIns="81646" bIns="40823" anchor="t">
            <a:noAutofit/>
          </a:bodyPr>
          <a:lstStyle/>
          <a:p>
            <a:pPr>
              <a:lnSpc>
                <a:spcPct val="100000"/>
              </a:lnSpc>
              <a:buNone/>
            </a:pPr>
            <a:r>
              <a:rPr lang="en-US" sz="2903" spc="-1" dirty="0">
                <a:solidFill>
                  <a:srgbClr val="0000CC"/>
                </a:solidFill>
                <a:latin typeface="Calibri"/>
              </a:rPr>
              <a:t>An image can be defined as a two-dimensional function f(</a:t>
            </a:r>
            <a:r>
              <a:rPr lang="en-US" sz="2903" spc="-1" dirty="0" err="1">
                <a:solidFill>
                  <a:srgbClr val="0000CC"/>
                </a:solidFill>
                <a:latin typeface="Calibri"/>
              </a:rPr>
              <a:t>x,y</a:t>
            </a:r>
            <a:r>
              <a:rPr lang="en-US" sz="2903" spc="-1" dirty="0">
                <a:solidFill>
                  <a:srgbClr val="0000CC"/>
                </a:solidFill>
                <a:latin typeface="Calibri"/>
              </a:rPr>
              <a:t>)</a:t>
            </a:r>
            <a:endParaRPr lang="en-US" sz="2903" spc="-1" dirty="0">
              <a:latin typeface="Arial"/>
            </a:endParaRPr>
          </a:p>
          <a:p>
            <a:pPr>
              <a:lnSpc>
                <a:spcPct val="100000"/>
              </a:lnSpc>
              <a:buNone/>
            </a:pPr>
            <a:endParaRPr lang="en-US" sz="2540" spc="-1" dirty="0">
              <a:latin typeface="Arial"/>
            </a:endParaRPr>
          </a:p>
          <a:p>
            <a:pPr>
              <a:lnSpc>
                <a:spcPct val="100000"/>
              </a:lnSpc>
              <a:buNone/>
            </a:pPr>
            <a:r>
              <a:rPr lang="en-US" sz="3266" spc="-1" dirty="0" err="1">
                <a:solidFill>
                  <a:srgbClr val="FF3333"/>
                </a:solidFill>
                <a:latin typeface="Calibri"/>
              </a:rPr>
              <a:t>x,y</a:t>
            </a:r>
            <a:r>
              <a:rPr lang="en-US" sz="2903" spc="-1" dirty="0">
                <a:solidFill>
                  <a:srgbClr val="000000"/>
                </a:solidFill>
                <a:latin typeface="Calibri"/>
              </a:rPr>
              <a:t>: Spatial coordinates</a:t>
            </a:r>
            <a:endParaRPr lang="en-US" sz="2903" spc="-1" dirty="0">
              <a:latin typeface="Arial"/>
            </a:endParaRPr>
          </a:p>
          <a:p>
            <a:pPr>
              <a:lnSpc>
                <a:spcPct val="100000"/>
              </a:lnSpc>
              <a:buNone/>
            </a:pPr>
            <a:r>
              <a:rPr lang="en-US" sz="3266" spc="-1" dirty="0">
                <a:solidFill>
                  <a:srgbClr val="FF3333"/>
                </a:solidFill>
                <a:latin typeface="Calibri"/>
              </a:rPr>
              <a:t>f</a:t>
            </a:r>
            <a:r>
              <a:rPr lang="en-US" sz="2903" spc="-1" dirty="0">
                <a:solidFill>
                  <a:srgbClr val="000000"/>
                </a:solidFill>
                <a:latin typeface="Calibri"/>
              </a:rPr>
              <a:t>: the amplitude of any pair of coordinate </a:t>
            </a:r>
            <a:r>
              <a:rPr lang="en-US" sz="2903" spc="-1" dirty="0" err="1">
                <a:solidFill>
                  <a:srgbClr val="000000"/>
                </a:solidFill>
                <a:latin typeface="Calibri"/>
              </a:rPr>
              <a:t>x,y</a:t>
            </a:r>
            <a:r>
              <a:rPr lang="en-US" sz="2903" spc="-1" dirty="0">
                <a:solidFill>
                  <a:srgbClr val="000000"/>
                </a:solidFill>
                <a:latin typeface="Calibri"/>
              </a:rPr>
              <a:t>, which is called the </a:t>
            </a:r>
            <a:r>
              <a:rPr lang="en-US" sz="2903" spc="-1" dirty="0">
                <a:solidFill>
                  <a:srgbClr val="0000CC"/>
                </a:solidFill>
                <a:latin typeface="Calibri"/>
              </a:rPr>
              <a:t>intensity or gray level of the image at that point.</a:t>
            </a:r>
            <a:endParaRPr lang="en-US" sz="2903" spc="-1" dirty="0">
              <a:latin typeface="Arial"/>
            </a:endParaRPr>
          </a:p>
          <a:p>
            <a:pPr>
              <a:lnSpc>
                <a:spcPct val="100000"/>
              </a:lnSpc>
              <a:buNone/>
            </a:pPr>
            <a:r>
              <a:rPr lang="en-US" sz="2903" spc="-1" dirty="0" err="1">
                <a:solidFill>
                  <a:srgbClr val="6600FF"/>
                </a:solidFill>
                <a:latin typeface="Calibri"/>
              </a:rPr>
              <a:t>x,y</a:t>
            </a:r>
            <a:r>
              <a:rPr lang="en-US" sz="2903" spc="-1" dirty="0">
                <a:solidFill>
                  <a:srgbClr val="6600FF"/>
                </a:solidFill>
                <a:latin typeface="Calibri"/>
              </a:rPr>
              <a:t> and f, are all finite and discrete quantities.</a:t>
            </a:r>
            <a:endParaRPr lang="en-US" sz="2903" spc="-1" dirty="0">
              <a:latin typeface="Arial"/>
            </a:endParaRPr>
          </a:p>
          <a:p>
            <a:pPr>
              <a:lnSpc>
                <a:spcPct val="100000"/>
              </a:lnSpc>
              <a:buNone/>
            </a:pPr>
            <a:endParaRPr lang="en-US" sz="2540" spc="-1" dirty="0">
              <a:latin typeface="Arial"/>
            </a:endParaRPr>
          </a:p>
          <a:p>
            <a:pPr>
              <a:lnSpc>
                <a:spcPct val="100000"/>
              </a:lnSpc>
              <a:buNone/>
            </a:pPr>
            <a:r>
              <a:rPr lang="en-US" sz="2540" spc="-1" dirty="0">
                <a:solidFill>
                  <a:srgbClr val="000000"/>
                </a:solidFill>
                <a:latin typeface="Calibri"/>
              </a:rPr>
              <a:t>• Image Processing            </a:t>
            </a:r>
            <a:r>
              <a:rPr lang="en-US" sz="2540" i="1" spc="-1" dirty="0">
                <a:solidFill>
                  <a:srgbClr val="000000"/>
                </a:solidFill>
                <a:latin typeface="TimesNewRomanPS-ItalicMT"/>
                <a:ea typeface="TimesNewRomanPS-ItalicMT"/>
              </a:rPr>
              <a:t>image in </a:t>
            </a:r>
            <a:r>
              <a:rPr lang="en-US" sz="2540" spc="-1" dirty="0">
                <a:solidFill>
                  <a:srgbClr val="000000"/>
                </a:solidFill>
                <a:latin typeface="SymbolMT"/>
                <a:ea typeface="SymbolMT"/>
              </a:rPr>
              <a:t>→ </a:t>
            </a:r>
            <a:r>
              <a:rPr lang="en-US" sz="2540" i="1" spc="-1" dirty="0">
                <a:solidFill>
                  <a:srgbClr val="000000"/>
                </a:solidFill>
                <a:latin typeface="TimesNewRomanPS-ItalicMT"/>
                <a:ea typeface="TimesNewRomanPS-ItalicMT"/>
              </a:rPr>
              <a:t>image out</a:t>
            </a:r>
            <a:endParaRPr lang="en-US" sz="2540" spc="-1" dirty="0">
              <a:latin typeface="Arial"/>
            </a:endParaRPr>
          </a:p>
          <a:p>
            <a:r>
              <a:rPr lang="en-US" sz="2540" spc="-1" dirty="0">
                <a:solidFill>
                  <a:srgbClr val="000000"/>
                </a:solidFill>
                <a:latin typeface="Calibri"/>
                <a:ea typeface="TimesNewRomanPSMT"/>
              </a:rPr>
              <a:t>• Image Analysis                 </a:t>
            </a:r>
            <a:r>
              <a:rPr lang="en-US" sz="2540" i="1" spc="-1" dirty="0">
                <a:solidFill>
                  <a:srgbClr val="000000"/>
                </a:solidFill>
                <a:latin typeface="TimesNewRomanPS-ItalicMT"/>
                <a:ea typeface="TimesNewRomanPS-ItalicMT"/>
              </a:rPr>
              <a:t>image in </a:t>
            </a:r>
            <a:r>
              <a:rPr lang="en-US" sz="2540" spc="-1" dirty="0">
                <a:solidFill>
                  <a:srgbClr val="000000"/>
                </a:solidFill>
                <a:latin typeface="SymbolMT"/>
                <a:ea typeface="SymbolMT"/>
              </a:rPr>
              <a:t>→ </a:t>
            </a:r>
            <a:r>
              <a:rPr lang="en-US" sz="2540" i="1" spc="-1" dirty="0">
                <a:solidFill>
                  <a:srgbClr val="000000"/>
                </a:solidFill>
                <a:latin typeface="TimesNewRomanPS-ItalicMT"/>
                <a:ea typeface="TimesNewRomanPS-ItalicMT"/>
              </a:rPr>
              <a:t>measurements out</a:t>
            </a:r>
            <a:endParaRPr lang="en-US" sz="2540" spc="-1" dirty="0">
              <a:latin typeface="Arial"/>
            </a:endParaRPr>
          </a:p>
          <a:p>
            <a:r>
              <a:rPr lang="en-US" sz="2540" spc="-1" dirty="0">
                <a:solidFill>
                  <a:srgbClr val="000000"/>
                </a:solidFill>
                <a:latin typeface="Calibri"/>
                <a:ea typeface="TimesNewRomanPSMT"/>
              </a:rPr>
              <a:t>• Image Understanding     </a:t>
            </a:r>
            <a:r>
              <a:rPr lang="en-US" sz="2540" i="1" spc="-1" dirty="0">
                <a:solidFill>
                  <a:srgbClr val="000000"/>
                </a:solidFill>
                <a:latin typeface="TimesNewRomanPS-ItalicMT"/>
                <a:ea typeface="TimesNewRomanPS-ItalicMT"/>
              </a:rPr>
              <a:t>image in </a:t>
            </a:r>
            <a:r>
              <a:rPr lang="en-US" sz="2540" spc="-1" dirty="0">
                <a:solidFill>
                  <a:srgbClr val="000000"/>
                </a:solidFill>
                <a:latin typeface="SymbolMT"/>
                <a:ea typeface="SymbolMT"/>
              </a:rPr>
              <a:t>→ </a:t>
            </a:r>
            <a:r>
              <a:rPr lang="en-US" sz="2540" i="1" spc="-1" dirty="0">
                <a:solidFill>
                  <a:srgbClr val="000000"/>
                </a:solidFill>
                <a:latin typeface="TimesNewRomanPS-ItalicMT"/>
                <a:ea typeface="TimesNewRomanPS-ItalicMT"/>
              </a:rPr>
              <a:t>high-level description out</a:t>
            </a:r>
            <a:endParaRPr lang="en-US" sz="2540" spc="-1" dirty="0">
              <a:latin typeface="Arial"/>
            </a:endParaRPr>
          </a:p>
        </p:txBody>
      </p:sp>
    </p:spTree>
    <p:extLst>
      <p:ext uri="{BB962C8B-B14F-4D97-AF65-F5344CB8AC3E}">
        <p14:creationId xmlns:p14="http://schemas.microsoft.com/office/powerpoint/2010/main" val="3732304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p:nvPr>
        </p:nvSpPr>
        <p:spPr>
          <a:xfrm>
            <a:off x="1523520" y="163293"/>
            <a:ext cx="9144393" cy="6531709"/>
          </a:xfrm>
          <a:prstGeom prst="rect">
            <a:avLst/>
          </a:prstGeom>
          <a:noFill/>
          <a:ln w="0">
            <a:noFill/>
          </a:ln>
        </p:spPr>
        <p:txBody>
          <a:bodyPr vert="horz" lIns="0" tIns="0" rIns="0" bIns="0" rtlCol="0" anchor="t">
            <a:noAutofit/>
          </a:bodyPr>
          <a:lstStyle/>
          <a:p>
            <a:pPr marL="97977">
              <a:spcAft>
                <a:spcPts val="1286"/>
              </a:spcAft>
              <a:buClr>
                <a:srgbClr val="000000"/>
              </a:buClr>
              <a:buSzPct val="45000"/>
            </a:pPr>
            <a:r>
              <a:rPr lang="x-none" sz="3600" b="1" spc="-1" dirty="0">
                <a:solidFill>
                  <a:srgbClr val="9900FF"/>
                </a:solidFill>
                <a:latin typeface="Arial"/>
              </a:rPr>
              <a:t>Purpose of Image processing</a:t>
            </a:r>
            <a:endParaRPr lang="x-none" sz="3600" b="1" spc="-1" dirty="0">
              <a:latin typeface="Arial"/>
            </a:endParaRPr>
          </a:p>
          <a:p>
            <a:pPr marL="391910" indent="-293933">
              <a:spcAft>
                <a:spcPts val="1286"/>
              </a:spcAft>
              <a:buClr>
                <a:srgbClr val="000000"/>
              </a:buClr>
              <a:buSzPct val="45000"/>
              <a:buFont typeface="Wingdings" charset="2"/>
              <a:buChar char=""/>
            </a:pPr>
            <a:endParaRPr lang="x-none" sz="2540" spc="-1" dirty="0">
              <a:latin typeface="Arial"/>
            </a:endParaRPr>
          </a:p>
          <a:p>
            <a:pPr marL="97977">
              <a:spcAft>
                <a:spcPts val="1286"/>
              </a:spcAft>
              <a:buClr>
                <a:srgbClr val="000000"/>
              </a:buClr>
              <a:buSzPct val="45000"/>
            </a:pPr>
            <a:r>
              <a:rPr lang="x-none" sz="2540" spc="-1" dirty="0">
                <a:latin typeface="Arial"/>
              </a:rPr>
              <a:t>1</a:t>
            </a:r>
            <a:r>
              <a:rPr lang="x-none" sz="2540" b="1" spc="-1" dirty="0">
                <a:latin typeface="Arial"/>
              </a:rPr>
              <a:t>.      </a:t>
            </a:r>
            <a:r>
              <a:rPr lang="x-none" sz="2540" b="1" spc="-1" dirty="0">
                <a:solidFill>
                  <a:srgbClr val="FF3333"/>
                </a:solidFill>
                <a:latin typeface="Arial"/>
              </a:rPr>
              <a:t>Visualization</a:t>
            </a:r>
            <a:r>
              <a:rPr lang="x-none" sz="2540" b="1" spc="-1" dirty="0">
                <a:latin typeface="Arial"/>
              </a:rPr>
              <a:t> </a:t>
            </a:r>
            <a:r>
              <a:rPr lang="x-none" sz="2540" spc="-1" dirty="0">
                <a:latin typeface="Arial"/>
              </a:rPr>
              <a:t>- Observe the objects that are not visible</a:t>
            </a:r>
            <a:r>
              <a:rPr lang="x-none" sz="2540" spc="-1" dirty="0" smtClean="0">
                <a:latin typeface="Arial"/>
              </a:rPr>
              <a:t>.</a:t>
            </a:r>
            <a:endParaRPr lang="x-none" sz="2540" spc="-1" dirty="0">
              <a:latin typeface="Arial"/>
            </a:endParaRPr>
          </a:p>
          <a:p>
            <a:pPr marL="97977">
              <a:spcAft>
                <a:spcPts val="1286"/>
              </a:spcAft>
              <a:buClr>
                <a:srgbClr val="000000"/>
              </a:buClr>
              <a:buSzPct val="45000"/>
            </a:pPr>
            <a:r>
              <a:rPr lang="x-none" sz="2540" spc="-1" dirty="0">
                <a:latin typeface="Arial"/>
              </a:rPr>
              <a:t>2</a:t>
            </a:r>
            <a:r>
              <a:rPr lang="x-none" sz="2540" b="1" spc="-1" dirty="0">
                <a:latin typeface="Arial"/>
              </a:rPr>
              <a:t>.      </a:t>
            </a:r>
            <a:r>
              <a:rPr lang="x-none" sz="2540" b="1" spc="-1" dirty="0">
                <a:solidFill>
                  <a:srgbClr val="FF3333"/>
                </a:solidFill>
                <a:latin typeface="Arial"/>
              </a:rPr>
              <a:t>Image sharpening and restoration</a:t>
            </a:r>
            <a:r>
              <a:rPr lang="x-none" sz="2540" b="1" spc="-1" dirty="0">
                <a:latin typeface="Arial"/>
              </a:rPr>
              <a:t> </a:t>
            </a:r>
            <a:r>
              <a:rPr lang="x-none" sz="2540" spc="-1" dirty="0">
                <a:latin typeface="Arial"/>
              </a:rPr>
              <a:t>- To create a better                                                                     image.</a:t>
            </a:r>
          </a:p>
          <a:p>
            <a:pPr marL="97977">
              <a:spcAft>
                <a:spcPts val="1286"/>
              </a:spcAft>
              <a:buClr>
                <a:srgbClr val="000000"/>
              </a:buClr>
              <a:buSzPct val="45000"/>
            </a:pPr>
            <a:r>
              <a:rPr lang="x-none" sz="2540" spc="-1" dirty="0">
                <a:latin typeface="Arial"/>
              </a:rPr>
              <a:t>3</a:t>
            </a:r>
            <a:r>
              <a:rPr lang="x-none" sz="2540" b="1" spc="-1" dirty="0">
                <a:latin typeface="Arial"/>
              </a:rPr>
              <a:t>.      </a:t>
            </a:r>
            <a:r>
              <a:rPr lang="x-none" sz="2540" b="1" spc="-1" dirty="0">
                <a:solidFill>
                  <a:srgbClr val="FF3333"/>
                </a:solidFill>
                <a:latin typeface="Arial"/>
              </a:rPr>
              <a:t>Image retrieval</a:t>
            </a:r>
            <a:r>
              <a:rPr lang="x-none" sz="2540" b="1" spc="-1" dirty="0">
                <a:latin typeface="Arial"/>
              </a:rPr>
              <a:t> </a:t>
            </a:r>
            <a:r>
              <a:rPr lang="x-none" sz="2540" spc="-1" dirty="0">
                <a:latin typeface="Arial"/>
              </a:rPr>
              <a:t>- Seek for the image of interest</a:t>
            </a:r>
            <a:r>
              <a:rPr lang="x-none" sz="2540" spc="-1" dirty="0" smtClean="0">
                <a:latin typeface="Arial"/>
              </a:rPr>
              <a:t>.</a:t>
            </a:r>
            <a:endParaRPr lang="x-none" sz="2540" spc="-1" dirty="0">
              <a:latin typeface="Arial"/>
            </a:endParaRPr>
          </a:p>
          <a:p>
            <a:pPr marL="97977">
              <a:spcAft>
                <a:spcPts val="1286"/>
              </a:spcAft>
              <a:buClr>
                <a:srgbClr val="000000"/>
              </a:buClr>
              <a:buSzPct val="45000"/>
            </a:pPr>
            <a:r>
              <a:rPr lang="x-none" sz="2540" spc="-1" dirty="0">
                <a:latin typeface="Arial"/>
              </a:rPr>
              <a:t>4.      </a:t>
            </a:r>
            <a:r>
              <a:rPr lang="x-none" sz="2540" b="1" spc="-1" dirty="0">
                <a:solidFill>
                  <a:srgbClr val="FF3333"/>
                </a:solidFill>
                <a:latin typeface="Arial"/>
              </a:rPr>
              <a:t>Measurement of pattern </a:t>
            </a:r>
            <a:r>
              <a:rPr lang="x-none" sz="2540" spc="-1" dirty="0">
                <a:latin typeface="Arial"/>
              </a:rPr>
              <a:t>– Measures various objects   </a:t>
            </a:r>
            <a:r>
              <a:rPr lang="x-none" sz="2540" spc="-1" dirty="0" smtClean="0">
                <a:latin typeface="Arial"/>
              </a:rPr>
              <a:t>                                                   </a:t>
            </a:r>
            <a:r>
              <a:rPr lang="x-none" sz="2540" spc="-1" dirty="0">
                <a:latin typeface="Arial"/>
              </a:rPr>
              <a:t>in an image.</a:t>
            </a:r>
          </a:p>
          <a:p>
            <a:pPr marL="97977">
              <a:spcAft>
                <a:spcPts val="1286"/>
              </a:spcAft>
              <a:buClr>
                <a:srgbClr val="000000"/>
              </a:buClr>
              <a:buSzPct val="45000"/>
            </a:pPr>
            <a:r>
              <a:rPr lang="x-none" sz="2540" spc="-1" dirty="0">
                <a:latin typeface="Arial"/>
              </a:rPr>
              <a:t>5</a:t>
            </a:r>
            <a:r>
              <a:rPr lang="x-none" sz="2540" b="1" spc="-1" dirty="0">
                <a:latin typeface="Arial"/>
              </a:rPr>
              <a:t>.     </a:t>
            </a:r>
            <a:r>
              <a:rPr lang="x-none" sz="2540" b="1" spc="-1" dirty="0">
                <a:solidFill>
                  <a:srgbClr val="FF3333"/>
                </a:solidFill>
                <a:latin typeface="Arial"/>
              </a:rPr>
              <a:t> Image Recognition</a:t>
            </a:r>
            <a:r>
              <a:rPr lang="x-none" sz="2540" spc="-1" dirty="0">
                <a:latin typeface="Arial"/>
              </a:rPr>
              <a:t> – Distinguish the objects in an                                                   image. </a:t>
            </a:r>
          </a:p>
        </p:txBody>
      </p:sp>
    </p:spTree>
    <p:extLst>
      <p:ext uri="{BB962C8B-B14F-4D97-AF65-F5344CB8AC3E}">
        <p14:creationId xmlns:p14="http://schemas.microsoft.com/office/powerpoint/2010/main" val="283309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box(in)">
                                      <p:cBhvr additive="repl">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2">
                                            <p:txEl>
                                              <p:pRg st="2" end="2"/>
                                            </p:txEl>
                                          </p:spTgt>
                                        </p:tgtEl>
                                        <p:attrNameLst>
                                          <p:attrName>style.visibility</p:attrName>
                                        </p:attrNameLst>
                                      </p:cBhvr>
                                      <p:to>
                                        <p:strVal val="visible"/>
                                      </p:to>
                                    </p:set>
                                    <p:animEffect transition="in" filter="box(in)">
                                      <p:cBhvr additive="repl">
                                        <p:cTn id="12" dur="500"/>
                                        <p:tgtEl>
                                          <p:spTgt spid="102">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02">
                                            <p:txEl>
                                              <p:pRg st="3" end="3"/>
                                            </p:txEl>
                                          </p:spTgt>
                                        </p:tgtEl>
                                        <p:attrNameLst>
                                          <p:attrName>style.visibility</p:attrName>
                                        </p:attrNameLst>
                                      </p:cBhvr>
                                      <p:to>
                                        <p:strVal val="visible"/>
                                      </p:to>
                                    </p:set>
                                    <p:animEffect transition="in" filter="box(in)">
                                      <p:cBhvr additive="repl">
                                        <p:cTn id="15" dur="500"/>
                                        <p:tgtEl>
                                          <p:spTgt spid="102">
                                            <p:txEl>
                                              <p:pRg st="3" end="3"/>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02">
                                            <p:txEl>
                                              <p:pRg st="4" end="4"/>
                                            </p:txEl>
                                          </p:spTgt>
                                        </p:tgtEl>
                                        <p:attrNameLst>
                                          <p:attrName>style.visibility</p:attrName>
                                        </p:attrNameLst>
                                      </p:cBhvr>
                                      <p:to>
                                        <p:strVal val="visible"/>
                                      </p:to>
                                    </p:set>
                                    <p:animEffect transition="in" filter="box(in)">
                                      <p:cBhvr additive="repl">
                                        <p:cTn id="18" dur="500"/>
                                        <p:tgtEl>
                                          <p:spTgt spid="102">
                                            <p:txEl>
                                              <p:pRg st="4" end="4"/>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102">
                                            <p:txEl>
                                              <p:pRg st="5" end="5"/>
                                            </p:txEl>
                                          </p:spTgt>
                                        </p:tgtEl>
                                        <p:attrNameLst>
                                          <p:attrName>style.visibility</p:attrName>
                                        </p:attrNameLst>
                                      </p:cBhvr>
                                      <p:to>
                                        <p:strVal val="visible"/>
                                      </p:to>
                                    </p:set>
                                    <p:animEffect transition="in" filter="box(in)">
                                      <p:cBhvr additive="repl">
                                        <p:cTn id="21" dur="500"/>
                                        <p:tgtEl>
                                          <p:spTgt spid="10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p:cNvPicPr>
            <a:picLocks noChangeAspect="1" noChangeArrowheads="1"/>
          </p:cNvPicPr>
          <p:nvPr/>
        </p:nvPicPr>
        <p:blipFill>
          <a:blip r:embed="rId2"/>
          <a:stretch>
            <a:fillRect/>
          </a:stretch>
        </p:blipFill>
        <p:spPr bwMode="auto">
          <a:xfrm>
            <a:off x="1558423" y="895034"/>
            <a:ext cx="9065334" cy="5328786"/>
          </a:xfrm>
          <a:prstGeom prst="rect">
            <a:avLst/>
          </a:prstGeom>
          <a:noFill/>
          <a:ln>
            <a:noFill/>
          </a:ln>
        </p:spPr>
      </p:pic>
      <p:sp>
        <p:nvSpPr>
          <p:cNvPr id="4" name="Rectangle 3"/>
          <p:cNvSpPr/>
          <p:nvPr/>
        </p:nvSpPr>
        <p:spPr>
          <a:xfrm>
            <a:off x="1774724" y="388289"/>
            <a:ext cx="8642553" cy="369332"/>
          </a:xfrm>
          <a:prstGeom prst="rect">
            <a:avLst/>
          </a:prstGeom>
        </p:spPr>
        <p:txBody>
          <a:bodyPr wrap="square">
            <a:spAutoFit/>
          </a:bodyPr>
          <a:lstStyle/>
          <a:p>
            <a:pPr algn="ctr"/>
            <a:r>
              <a:rPr lang="en-US" b="1" dirty="0">
                <a:solidFill>
                  <a:srgbClr val="FF0000"/>
                </a:solidFill>
              </a:rPr>
              <a:t>Light and the Electromagnetic Spectrum</a:t>
            </a:r>
            <a:endParaRPr lang="en-US" dirty="0">
              <a:solidFill>
                <a:srgbClr val="FF0000"/>
              </a:solidFill>
            </a:endParaRPr>
          </a:p>
        </p:txBody>
      </p:sp>
    </p:spTree>
    <p:extLst>
      <p:ext uri="{BB962C8B-B14F-4D97-AF65-F5344CB8AC3E}">
        <p14:creationId xmlns:p14="http://schemas.microsoft.com/office/powerpoint/2010/main" val="3057908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21823" y="163293"/>
            <a:ext cx="9046091" cy="6695002"/>
          </a:xfrm>
        </p:spPr>
        <p:txBody>
          <a:bodyPr/>
          <a:lstStyle/>
          <a:p>
            <a:pPr lvl="0" algn="l"/>
            <a:r>
              <a:rPr lang="x-none" b="1">
                <a:solidFill>
                  <a:srgbClr val="9900FF"/>
                </a:solidFill>
                <a:latin typeface="Calibri"/>
                <a:cs typeface="Tahoma" pitchFamily="2"/>
              </a:rPr>
              <a:t>Step 1: Image Acquisition</a:t>
            </a:r>
          </a:p>
          <a:p>
            <a:pPr lvl="0" algn="l"/>
            <a:r>
              <a:rPr lang="x-none" sz="2540">
                <a:solidFill>
                  <a:srgbClr val="000000"/>
                </a:solidFill>
                <a:latin typeface="Calibri"/>
                <a:cs typeface="Tahoma" pitchFamily="2"/>
              </a:rPr>
              <a:t>The image is captured by a sensor (eg. Camera), and digitized.</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2176691" y="1469635"/>
            <a:ext cx="8164637" cy="5225367"/>
          </a:xfrm>
          <a:prstGeom prst="rect">
            <a:avLst/>
          </a:prstGeom>
          <a:noFill/>
          <a:ln>
            <a:noFill/>
          </a:ln>
        </p:spPr>
      </p:pic>
    </p:spTree>
    <p:extLst>
      <p:ext uri="{BB962C8B-B14F-4D97-AF65-F5344CB8AC3E}">
        <p14:creationId xmlns:p14="http://schemas.microsoft.com/office/powerpoint/2010/main" val="3295956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21823" y="104508"/>
            <a:ext cx="8882798" cy="6753787"/>
          </a:xfrm>
        </p:spPr>
        <p:txBody>
          <a:bodyPr/>
          <a:lstStyle/>
          <a:p>
            <a:pPr lvl="0" algn="l"/>
            <a:r>
              <a:rPr lang="x-none" b="1">
                <a:solidFill>
                  <a:srgbClr val="9900FF"/>
                </a:solidFill>
                <a:latin typeface="Calibri"/>
                <a:cs typeface="Tahoma" pitchFamily="2"/>
              </a:rPr>
              <a:t>Step 2: Image Enhancement</a:t>
            </a:r>
          </a:p>
          <a:p>
            <a:pPr lvl="0" algn="l"/>
            <a:r>
              <a:rPr lang="x-none" sz="2722">
                <a:solidFill>
                  <a:srgbClr val="000000"/>
                </a:solidFill>
                <a:latin typeface="Calibri"/>
                <a:cs typeface="Tahoma" pitchFamily="2"/>
              </a:rPr>
              <a:t>The process of </a:t>
            </a:r>
            <a:r>
              <a:rPr lang="x-none" sz="2722">
                <a:solidFill>
                  <a:srgbClr val="3333FF"/>
                </a:solidFill>
                <a:latin typeface="Calibri"/>
                <a:cs typeface="Tahoma" pitchFamily="2"/>
              </a:rPr>
              <a:t>manipulating an image so that the result is more suitable than the original for </a:t>
            </a:r>
            <a:r>
              <a:rPr lang="x-none" sz="2722">
                <a:solidFill>
                  <a:srgbClr val="993366"/>
                </a:solidFill>
                <a:latin typeface="Calibri"/>
                <a:cs typeface="Tahoma" pitchFamily="2"/>
              </a:rPr>
              <a:t>specific</a:t>
            </a:r>
            <a:r>
              <a:rPr lang="x-none" sz="2722">
                <a:solidFill>
                  <a:srgbClr val="3333FF"/>
                </a:solidFill>
                <a:latin typeface="Calibri"/>
                <a:cs typeface="Tahoma" pitchFamily="2"/>
              </a:rPr>
              <a:t> applications.</a:t>
            </a:r>
          </a:p>
          <a:p>
            <a:pPr lvl="0" algn="l"/>
            <a:r>
              <a:rPr lang="x-none" sz="2722">
                <a:solidFill>
                  <a:srgbClr val="000000"/>
                </a:solidFill>
                <a:latin typeface="Calibri"/>
                <a:cs typeface="Tahoma" pitchFamily="2"/>
              </a:rPr>
              <a:t>- </a:t>
            </a:r>
            <a:r>
              <a:rPr lang="x-none" sz="2722">
                <a:solidFill>
                  <a:srgbClr val="CC0066"/>
                </a:solidFill>
                <a:latin typeface="Calibri"/>
                <a:cs typeface="Tahoma" pitchFamily="2"/>
              </a:rPr>
              <a:t>bring out details that are hidden.</a:t>
            </a:r>
          </a:p>
          <a:p>
            <a:pPr lvl="0" algn="l"/>
            <a:r>
              <a:rPr lang="x-none" sz="2722">
                <a:solidFill>
                  <a:srgbClr val="000000"/>
                </a:solidFill>
                <a:latin typeface="Calibri"/>
                <a:cs typeface="Tahoma" pitchFamily="2"/>
              </a:rPr>
              <a:t> -</a:t>
            </a:r>
            <a:r>
              <a:rPr lang="x-none" sz="2722">
                <a:solidFill>
                  <a:srgbClr val="990000"/>
                </a:solidFill>
                <a:latin typeface="Calibri"/>
                <a:cs typeface="Tahoma" pitchFamily="2"/>
              </a:rPr>
              <a:t>highlight certain features of interest</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3483033" y="2710986"/>
            <a:ext cx="7184880" cy="4147309"/>
          </a:xfrm>
          <a:prstGeom prst="rect">
            <a:avLst/>
          </a:prstGeom>
          <a:noFill/>
          <a:ln>
            <a:noFill/>
          </a:ln>
        </p:spPr>
      </p:pic>
    </p:spTree>
    <p:extLst>
      <p:ext uri="{BB962C8B-B14F-4D97-AF65-F5344CB8AC3E}">
        <p14:creationId xmlns:p14="http://schemas.microsoft.com/office/powerpoint/2010/main" val="1791704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21823" y="104508"/>
            <a:ext cx="9046091" cy="6753787"/>
          </a:xfrm>
        </p:spPr>
        <p:txBody>
          <a:bodyPr/>
          <a:lstStyle/>
          <a:p>
            <a:pPr lvl="0" algn="l"/>
            <a:r>
              <a:rPr lang="x-none" b="1">
                <a:solidFill>
                  <a:srgbClr val="9900FF"/>
                </a:solidFill>
                <a:latin typeface="Calibri"/>
                <a:cs typeface="Tahoma" pitchFamily="2"/>
              </a:rPr>
              <a:t>Step 3: Image Restoration</a:t>
            </a:r>
          </a:p>
          <a:p>
            <a:pPr lvl="0" algn="l"/>
            <a:r>
              <a:rPr lang="x-none" sz="2722">
                <a:solidFill>
                  <a:srgbClr val="000000"/>
                </a:solidFill>
                <a:latin typeface="Calibri"/>
                <a:cs typeface="Tahoma" pitchFamily="2"/>
              </a:rPr>
              <a:t>-  </a:t>
            </a:r>
            <a:r>
              <a:rPr lang="x-none" sz="2722">
                <a:solidFill>
                  <a:srgbClr val="3333FF"/>
                </a:solidFill>
                <a:latin typeface="Calibri"/>
                <a:cs typeface="Tahoma" pitchFamily="2"/>
              </a:rPr>
              <a:t>Improving the appearance of an image</a:t>
            </a:r>
          </a:p>
          <a:p>
            <a:pPr lvl="0" algn="l"/>
            <a:r>
              <a:rPr lang="x-none" sz="2722">
                <a:solidFill>
                  <a:srgbClr val="000000"/>
                </a:solidFill>
                <a:latin typeface="Calibri"/>
                <a:cs typeface="Tahoma" pitchFamily="2"/>
              </a:rPr>
              <a:t>   - </a:t>
            </a:r>
            <a:r>
              <a:rPr lang="x-none" sz="2722">
                <a:solidFill>
                  <a:srgbClr val="990000"/>
                </a:solidFill>
                <a:latin typeface="Calibri"/>
                <a:cs typeface="Tahoma" pitchFamily="2"/>
              </a:rPr>
              <a:t>Tend to be mathematical or probabilistic models of image degradation.</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2666570" y="2122806"/>
            <a:ext cx="7838051" cy="4572197"/>
          </a:xfrm>
          <a:prstGeom prst="rect">
            <a:avLst/>
          </a:prstGeom>
          <a:noFill/>
          <a:ln>
            <a:noFill/>
          </a:ln>
        </p:spPr>
      </p:pic>
    </p:spTree>
    <p:extLst>
      <p:ext uri="{BB962C8B-B14F-4D97-AF65-F5344CB8AC3E}">
        <p14:creationId xmlns:p14="http://schemas.microsoft.com/office/powerpoint/2010/main" val="1456862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21823" y="104508"/>
            <a:ext cx="9046091" cy="6753787"/>
          </a:xfrm>
        </p:spPr>
        <p:txBody>
          <a:bodyPr/>
          <a:lstStyle/>
          <a:p>
            <a:pPr lvl="0" algn="l"/>
            <a:r>
              <a:rPr lang="x-none" b="1">
                <a:solidFill>
                  <a:srgbClr val="9900FF"/>
                </a:solidFill>
                <a:latin typeface="Calibri"/>
                <a:cs typeface="Tahoma" pitchFamily="2"/>
              </a:rPr>
              <a:t>Step 4: Colour Image Processing</a:t>
            </a:r>
          </a:p>
          <a:p>
            <a:pPr lvl="0" algn="l"/>
            <a:r>
              <a:rPr lang="x-none" sz="2540">
                <a:solidFill>
                  <a:srgbClr val="3333FF"/>
                </a:solidFill>
                <a:latin typeface="Calibri"/>
                <a:cs typeface="Tahoma" pitchFamily="2"/>
              </a:rPr>
              <a:t>Use the colour of the image to extract features of interest in an image</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3156448" y="1632928"/>
            <a:ext cx="7021588" cy="4898782"/>
          </a:xfrm>
          <a:prstGeom prst="rect">
            <a:avLst/>
          </a:prstGeom>
          <a:noFill/>
          <a:ln>
            <a:noFill/>
          </a:ln>
        </p:spPr>
      </p:pic>
    </p:spTree>
    <p:extLst>
      <p:ext uri="{BB962C8B-B14F-4D97-AF65-F5344CB8AC3E}">
        <p14:creationId xmlns:p14="http://schemas.microsoft.com/office/powerpoint/2010/main" val="2193802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21823" y="104508"/>
            <a:ext cx="9046091" cy="6753787"/>
          </a:xfrm>
        </p:spPr>
        <p:txBody>
          <a:bodyPr/>
          <a:lstStyle/>
          <a:p>
            <a:pPr lvl="0" algn="l"/>
            <a:r>
              <a:rPr lang="x-none" b="1">
                <a:solidFill>
                  <a:srgbClr val="9900FF"/>
                </a:solidFill>
                <a:latin typeface="Calibri"/>
                <a:cs typeface="Tahoma" pitchFamily="2"/>
              </a:rPr>
              <a:t>Step 5: Wavelets</a:t>
            </a:r>
          </a:p>
          <a:p>
            <a:pPr lvl="0" algn="l"/>
            <a:r>
              <a:rPr lang="x-none" sz="2540">
                <a:solidFill>
                  <a:srgbClr val="000000"/>
                </a:solidFill>
                <a:latin typeface="Calibri"/>
                <a:cs typeface="Tahoma" pitchFamily="2"/>
              </a:rPr>
              <a:t>Are the foundation of representing images in</a:t>
            </a:r>
            <a:r>
              <a:rPr lang="x-none" sz="2540">
                <a:solidFill>
                  <a:srgbClr val="9933FF"/>
                </a:solidFill>
                <a:latin typeface="Calibri"/>
                <a:cs typeface="Tahoma" pitchFamily="2"/>
              </a:rPr>
              <a:t> </a:t>
            </a:r>
            <a:r>
              <a:rPr lang="x-none" sz="2540">
                <a:solidFill>
                  <a:srgbClr val="3333FF"/>
                </a:solidFill>
                <a:latin typeface="Calibri"/>
                <a:cs typeface="Tahoma" pitchFamily="2"/>
              </a:rPr>
              <a:t>various degrees of resolution.</a:t>
            </a:r>
            <a:r>
              <a:rPr lang="x-none" sz="2540">
                <a:solidFill>
                  <a:srgbClr val="000000"/>
                </a:solidFill>
                <a:latin typeface="Calibri"/>
                <a:cs typeface="Tahoma" pitchFamily="2"/>
              </a:rPr>
              <a:t> It is used for image data compression.</a:t>
            </a:r>
          </a:p>
          <a:p>
            <a:pPr lvl="0" algn="l"/>
            <a:r>
              <a:rPr lang="x-none" b="1">
                <a:solidFill>
                  <a:srgbClr val="9900FF"/>
                </a:solidFill>
                <a:latin typeface="Calibri"/>
                <a:cs typeface="Tahoma" pitchFamily="2"/>
              </a:rPr>
              <a:t>Step 6: Compression</a:t>
            </a:r>
          </a:p>
          <a:p>
            <a:pPr lvl="0" algn="l"/>
            <a:r>
              <a:rPr lang="x-none" sz="2540">
                <a:solidFill>
                  <a:srgbClr val="000000"/>
                </a:solidFill>
                <a:latin typeface="Calibri"/>
                <a:cs typeface="Tahoma" pitchFamily="2"/>
              </a:rPr>
              <a:t>Techniques for </a:t>
            </a:r>
            <a:r>
              <a:rPr lang="x-none" sz="2540">
                <a:solidFill>
                  <a:srgbClr val="3333FF"/>
                </a:solidFill>
                <a:latin typeface="Calibri"/>
                <a:cs typeface="Tahoma" pitchFamily="2"/>
              </a:rPr>
              <a:t>reducing the storage required</a:t>
            </a:r>
            <a:r>
              <a:rPr lang="x-none" sz="2540">
                <a:solidFill>
                  <a:srgbClr val="000000"/>
                </a:solidFill>
                <a:latin typeface="Calibri"/>
                <a:cs typeface="Tahoma" pitchFamily="2"/>
              </a:rPr>
              <a:t> to save an image or the </a:t>
            </a:r>
            <a:r>
              <a:rPr lang="x-none" sz="2540">
                <a:solidFill>
                  <a:srgbClr val="3333FF"/>
                </a:solidFill>
                <a:latin typeface="Calibri"/>
                <a:cs typeface="Tahoma" pitchFamily="2"/>
              </a:rPr>
              <a:t>bandwidth required to transmit it.</a:t>
            </a:r>
          </a:p>
          <a:p>
            <a:pPr lvl="0" algn="l"/>
            <a:endParaRPr lang="x-none" sz="2540">
              <a:solidFill>
                <a:srgbClr val="000000"/>
              </a:solidFill>
              <a:latin typeface="Calibri"/>
              <a:cs typeface="Tahoma" pitchFamily="2"/>
            </a:endParaRP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4136204" y="3024508"/>
            <a:ext cx="6368417" cy="3670493"/>
          </a:xfrm>
          <a:prstGeom prst="rect">
            <a:avLst/>
          </a:prstGeom>
          <a:noFill/>
          <a:ln>
            <a:noFill/>
          </a:ln>
        </p:spPr>
      </p:pic>
    </p:spTree>
    <p:extLst>
      <p:ext uri="{BB962C8B-B14F-4D97-AF65-F5344CB8AC3E}">
        <p14:creationId xmlns:p14="http://schemas.microsoft.com/office/powerpoint/2010/main" val="2973084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86813" y="104508"/>
            <a:ext cx="8981100" cy="6753787"/>
          </a:xfrm>
        </p:spPr>
        <p:txBody>
          <a:bodyPr/>
          <a:lstStyle/>
          <a:p>
            <a:pPr lvl="0" algn="l"/>
            <a:r>
              <a:rPr lang="x-none" b="1">
                <a:solidFill>
                  <a:srgbClr val="9900FF"/>
                </a:solidFill>
                <a:latin typeface="Calibri"/>
                <a:cs typeface="Tahoma" pitchFamily="2"/>
              </a:rPr>
              <a:t>Step 7: Morphological Processing</a:t>
            </a:r>
          </a:p>
          <a:p>
            <a:pPr lvl="0" algn="l"/>
            <a:r>
              <a:rPr lang="x-none" sz="2540">
                <a:solidFill>
                  <a:srgbClr val="000000"/>
                </a:solidFill>
                <a:latin typeface="Calibri"/>
                <a:cs typeface="Tahoma" pitchFamily="2"/>
              </a:rPr>
              <a:t>Tools for </a:t>
            </a:r>
            <a:r>
              <a:rPr lang="x-none" sz="2540">
                <a:solidFill>
                  <a:srgbClr val="3333FF"/>
                </a:solidFill>
                <a:latin typeface="Calibri"/>
                <a:cs typeface="Tahoma" pitchFamily="2"/>
              </a:rPr>
              <a:t>extracting image components</a:t>
            </a:r>
            <a:r>
              <a:rPr lang="x-none" sz="2540">
                <a:solidFill>
                  <a:srgbClr val="000000"/>
                </a:solidFill>
                <a:latin typeface="Calibri"/>
                <a:cs typeface="Tahoma" pitchFamily="2"/>
              </a:rPr>
              <a:t> that are useful in the </a:t>
            </a:r>
            <a:r>
              <a:rPr lang="x-none" sz="2540">
                <a:solidFill>
                  <a:srgbClr val="3333FF"/>
                </a:solidFill>
                <a:latin typeface="Calibri"/>
                <a:cs typeface="Tahoma" pitchFamily="2"/>
              </a:rPr>
              <a:t>representation and description of shape.</a:t>
            </a:r>
          </a:p>
          <a:p>
            <a:pPr lvl="0" algn="l"/>
            <a:r>
              <a:rPr lang="x-none" sz="2540">
                <a:solidFill>
                  <a:srgbClr val="000000"/>
                </a:solidFill>
                <a:latin typeface="Calibri"/>
                <a:cs typeface="Tahoma" pitchFamily="2"/>
              </a:rPr>
              <a:t>- from processes that output images, to processes that output image attributes.</a:t>
            </a:r>
          </a:p>
          <a:p>
            <a:pPr lvl="0" algn="l"/>
            <a:endParaRPr lang="x-none" sz="2540">
              <a:solidFill>
                <a:srgbClr val="000000"/>
              </a:solidFill>
              <a:latin typeface="Calibri"/>
              <a:cs typeface="Tahoma" pitchFamily="2"/>
            </a:endParaRP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3212947" y="2140768"/>
            <a:ext cx="7128381" cy="4390942"/>
          </a:xfrm>
          <a:prstGeom prst="rect">
            <a:avLst/>
          </a:prstGeom>
          <a:noFill/>
          <a:ln>
            <a:noFill/>
          </a:ln>
        </p:spPr>
      </p:pic>
    </p:spTree>
    <p:extLst>
      <p:ext uri="{BB962C8B-B14F-4D97-AF65-F5344CB8AC3E}">
        <p14:creationId xmlns:p14="http://schemas.microsoft.com/office/powerpoint/2010/main" val="4229322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523521" y="104508"/>
            <a:ext cx="8981100" cy="3977811"/>
          </a:xfrm>
        </p:spPr>
        <p:txBody>
          <a:bodyPr/>
          <a:lstStyle/>
          <a:p>
            <a:pPr lvl="0" algn="l"/>
            <a:r>
              <a:rPr lang="x-none" b="1">
                <a:solidFill>
                  <a:srgbClr val="9900FF"/>
                </a:solidFill>
                <a:latin typeface="Calibri"/>
                <a:cs typeface="Tahoma" pitchFamily="2"/>
              </a:rPr>
              <a:t>Step 8: Image Segmentation</a:t>
            </a:r>
          </a:p>
          <a:p>
            <a:pPr lvl="0" algn="l"/>
            <a:r>
              <a:rPr lang="x-none" sz="2540">
                <a:solidFill>
                  <a:srgbClr val="000000"/>
                </a:solidFill>
                <a:latin typeface="Calibri"/>
                <a:cs typeface="Tahoma" pitchFamily="2"/>
              </a:rPr>
              <a:t>Segmentation procedures </a:t>
            </a:r>
            <a:r>
              <a:rPr lang="x-none" sz="2540">
                <a:solidFill>
                  <a:srgbClr val="3333FF"/>
                </a:solidFill>
                <a:latin typeface="Calibri"/>
                <a:cs typeface="Tahoma" pitchFamily="2"/>
              </a:rPr>
              <a:t>partition an image into its constituent parts or objects.</a:t>
            </a:r>
          </a:p>
          <a:p>
            <a:pPr lvl="0" algn="l"/>
            <a:r>
              <a:rPr lang="x-none" sz="1814">
                <a:solidFill>
                  <a:srgbClr val="000000"/>
                </a:solidFill>
                <a:latin typeface="Calibri"/>
                <a:cs typeface="Tahoma" pitchFamily="2"/>
              </a:rPr>
              <a:t>  </a:t>
            </a:r>
            <a:r>
              <a:rPr lang="x-none" sz="1814" b="1">
                <a:solidFill>
                  <a:srgbClr val="FF0000"/>
                </a:solidFill>
                <a:latin typeface="Calibri"/>
                <a:cs typeface="Tahoma" pitchFamily="2"/>
              </a:rPr>
              <a:t>Important Tip: The more accurate the segmentation, the more likely recognition is to succeed.</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2503277" y="2449392"/>
            <a:ext cx="7838051" cy="4245611"/>
          </a:xfrm>
          <a:prstGeom prst="rect">
            <a:avLst/>
          </a:prstGeom>
          <a:noFill/>
          <a:ln>
            <a:noFill/>
          </a:ln>
        </p:spPr>
      </p:pic>
    </p:spTree>
    <p:extLst>
      <p:ext uri="{BB962C8B-B14F-4D97-AF65-F5344CB8AC3E}">
        <p14:creationId xmlns:p14="http://schemas.microsoft.com/office/powerpoint/2010/main" val="975334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829" y="365125"/>
            <a:ext cx="10959737" cy="6323058"/>
          </a:xfrm>
        </p:spPr>
      </p:pic>
    </p:spTree>
    <p:extLst>
      <p:ext uri="{BB962C8B-B14F-4D97-AF65-F5344CB8AC3E}">
        <p14:creationId xmlns:p14="http://schemas.microsoft.com/office/powerpoint/2010/main" val="7716824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86813" y="104508"/>
            <a:ext cx="8981100" cy="5937324"/>
          </a:xfrm>
        </p:spPr>
        <p:txBody>
          <a:bodyPr/>
          <a:lstStyle/>
          <a:p>
            <a:pPr lvl="0" algn="l"/>
            <a:r>
              <a:rPr lang="x-none" b="1">
                <a:solidFill>
                  <a:srgbClr val="9900FF"/>
                </a:solidFill>
                <a:latin typeface="Calibri"/>
                <a:cs typeface="Tahoma" pitchFamily="2"/>
              </a:rPr>
              <a:t>Step 9: Representation and Description</a:t>
            </a:r>
          </a:p>
          <a:p>
            <a:pPr lvl="0" algn="l"/>
            <a:r>
              <a:rPr lang="x-none" sz="2268" b="1">
                <a:solidFill>
                  <a:srgbClr val="FF3333"/>
                </a:solidFill>
                <a:latin typeface="Calibri"/>
                <a:cs typeface="Tahoma" pitchFamily="2"/>
              </a:rPr>
              <a:t>Representation</a:t>
            </a:r>
            <a:r>
              <a:rPr lang="x-none" sz="2268" b="1">
                <a:solidFill>
                  <a:srgbClr val="000000"/>
                </a:solidFill>
                <a:latin typeface="Calibri"/>
                <a:cs typeface="Tahoma" pitchFamily="2"/>
              </a:rPr>
              <a:t>: </a:t>
            </a:r>
            <a:r>
              <a:rPr lang="x-none" sz="2268">
                <a:solidFill>
                  <a:srgbClr val="000000"/>
                </a:solidFill>
                <a:latin typeface="Calibri"/>
                <a:cs typeface="Tahoma" pitchFamily="2"/>
              </a:rPr>
              <a:t>Make a decision whether the data should be represented as a </a:t>
            </a:r>
            <a:r>
              <a:rPr lang="x-none" sz="2268">
                <a:solidFill>
                  <a:srgbClr val="3333FF"/>
                </a:solidFill>
                <a:latin typeface="Calibri"/>
                <a:cs typeface="Tahoma" pitchFamily="2"/>
              </a:rPr>
              <a:t>boundary or as a complete region</a:t>
            </a:r>
            <a:r>
              <a:rPr lang="x-none" sz="2268">
                <a:solidFill>
                  <a:srgbClr val="000000"/>
                </a:solidFill>
                <a:latin typeface="Calibri"/>
                <a:cs typeface="Tahoma" pitchFamily="2"/>
              </a:rPr>
              <a:t>. It is almost always follows the output of a segmentation stage.</a:t>
            </a:r>
          </a:p>
          <a:p>
            <a:pPr lvl="0" algn="l"/>
            <a:r>
              <a:rPr lang="x-none" sz="2268" b="1">
                <a:solidFill>
                  <a:srgbClr val="FF3333"/>
                </a:solidFill>
                <a:latin typeface="Calibri"/>
                <a:cs typeface="Tahoma" pitchFamily="2"/>
              </a:rPr>
              <a:t>Boundary Representation</a:t>
            </a:r>
            <a:r>
              <a:rPr lang="x-none" sz="2268" b="1">
                <a:solidFill>
                  <a:srgbClr val="000000"/>
                </a:solidFill>
                <a:latin typeface="Calibri"/>
                <a:cs typeface="Tahoma" pitchFamily="2"/>
              </a:rPr>
              <a:t>: </a:t>
            </a:r>
            <a:r>
              <a:rPr lang="x-none" sz="2268">
                <a:solidFill>
                  <a:srgbClr val="000000"/>
                </a:solidFill>
                <a:latin typeface="Calibri"/>
                <a:cs typeface="Tahoma" pitchFamily="2"/>
              </a:rPr>
              <a:t>Focus on </a:t>
            </a:r>
            <a:r>
              <a:rPr lang="x-none" sz="2268">
                <a:solidFill>
                  <a:srgbClr val="3333FF"/>
                </a:solidFill>
                <a:latin typeface="Calibri"/>
                <a:cs typeface="Tahoma" pitchFamily="2"/>
              </a:rPr>
              <a:t>external shape characteristics</a:t>
            </a:r>
            <a:r>
              <a:rPr lang="x-none" sz="2268">
                <a:solidFill>
                  <a:srgbClr val="000000"/>
                </a:solidFill>
                <a:latin typeface="Calibri"/>
                <a:cs typeface="Tahoma" pitchFamily="2"/>
              </a:rPr>
              <a:t>, such as corners and inflections</a:t>
            </a:r>
          </a:p>
          <a:p>
            <a:pPr lvl="0" algn="l"/>
            <a:r>
              <a:rPr lang="x-none" sz="2268" b="1">
                <a:solidFill>
                  <a:srgbClr val="FF3333"/>
                </a:solidFill>
                <a:latin typeface="Calibri"/>
                <a:cs typeface="Tahoma" pitchFamily="2"/>
              </a:rPr>
              <a:t>Region Representation</a:t>
            </a:r>
            <a:r>
              <a:rPr lang="x-none" sz="2268" b="1">
                <a:solidFill>
                  <a:srgbClr val="000000"/>
                </a:solidFill>
                <a:latin typeface="Calibri"/>
                <a:cs typeface="Tahoma" pitchFamily="2"/>
              </a:rPr>
              <a:t>:</a:t>
            </a:r>
            <a:r>
              <a:rPr lang="x-none" sz="2268">
                <a:solidFill>
                  <a:srgbClr val="000000"/>
                </a:solidFill>
                <a:latin typeface="Calibri"/>
                <a:cs typeface="Tahoma" pitchFamily="2"/>
              </a:rPr>
              <a:t> Focus on </a:t>
            </a:r>
            <a:r>
              <a:rPr lang="x-none" sz="2268">
                <a:solidFill>
                  <a:srgbClr val="3333FF"/>
                </a:solidFill>
                <a:latin typeface="Calibri"/>
                <a:cs typeface="Tahoma" pitchFamily="2"/>
              </a:rPr>
              <a:t>internal properties,</a:t>
            </a:r>
            <a:r>
              <a:rPr lang="x-none" sz="2268">
                <a:solidFill>
                  <a:srgbClr val="000000"/>
                </a:solidFill>
                <a:latin typeface="Calibri"/>
                <a:cs typeface="Tahoma" pitchFamily="2"/>
              </a:rPr>
              <a:t> such as texture or skeleton shape</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3809619" y="3265855"/>
            <a:ext cx="6531709" cy="3592440"/>
          </a:xfrm>
          <a:prstGeom prst="rect">
            <a:avLst/>
          </a:prstGeom>
          <a:noFill/>
          <a:ln>
            <a:noFill/>
          </a:ln>
        </p:spPr>
      </p:pic>
    </p:spTree>
    <p:extLst>
      <p:ext uri="{BB962C8B-B14F-4D97-AF65-F5344CB8AC3E}">
        <p14:creationId xmlns:p14="http://schemas.microsoft.com/office/powerpoint/2010/main" val="1207943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86813" y="104508"/>
            <a:ext cx="8981100" cy="6753787"/>
          </a:xfrm>
        </p:spPr>
        <p:txBody>
          <a:bodyPr/>
          <a:lstStyle/>
          <a:p>
            <a:pPr lvl="0" algn="l"/>
            <a:r>
              <a:rPr lang="x-none" sz="2540" b="1" dirty="0">
                <a:solidFill>
                  <a:srgbClr val="9900FF"/>
                </a:solidFill>
                <a:latin typeface="Calibri"/>
                <a:cs typeface="Tahoma" pitchFamily="2"/>
              </a:rPr>
              <a:t>Description</a:t>
            </a:r>
            <a:r>
              <a:rPr lang="x-none" sz="2540" b="1" dirty="0">
                <a:solidFill>
                  <a:srgbClr val="000000"/>
                </a:solidFill>
                <a:latin typeface="Calibri"/>
                <a:cs typeface="Tahoma" pitchFamily="2"/>
              </a:rPr>
              <a:t>:</a:t>
            </a:r>
            <a:r>
              <a:rPr lang="x-none" sz="2540" dirty="0">
                <a:solidFill>
                  <a:srgbClr val="000000"/>
                </a:solidFill>
                <a:latin typeface="Calibri"/>
                <a:cs typeface="Tahoma" pitchFamily="2"/>
              </a:rPr>
              <a:t> or </a:t>
            </a:r>
            <a:r>
              <a:rPr lang="x-none" sz="2540" dirty="0">
                <a:solidFill>
                  <a:srgbClr val="9900FF"/>
                </a:solidFill>
                <a:latin typeface="Calibri"/>
                <a:cs typeface="Tahoma" pitchFamily="2"/>
              </a:rPr>
              <a:t> </a:t>
            </a:r>
            <a:r>
              <a:rPr lang="x-none" sz="2540" b="1" i="1" dirty="0">
                <a:solidFill>
                  <a:srgbClr val="9900FF"/>
                </a:solidFill>
                <a:latin typeface="Calibri"/>
                <a:cs typeface="Tahoma" pitchFamily="2"/>
              </a:rPr>
              <a:t>feature selection</a:t>
            </a:r>
            <a:r>
              <a:rPr lang="x-none" sz="2540" dirty="0">
                <a:solidFill>
                  <a:srgbClr val="9900FF"/>
                </a:solidFill>
                <a:latin typeface="Calibri"/>
                <a:cs typeface="Tahoma" pitchFamily="2"/>
              </a:rPr>
              <a:t>, </a:t>
            </a:r>
            <a:r>
              <a:rPr lang="x-none" sz="2540" dirty="0">
                <a:solidFill>
                  <a:srgbClr val="000000"/>
                </a:solidFill>
                <a:latin typeface="Calibri"/>
                <a:cs typeface="Tahoma" pitchFamily="2"/>
              </a:rPr>
              <a:t>deals with </a:t>
            </a:r>
            <a:r>
              <a:rPr lang="x-none" sz="2540" dirty="0">
                <a:solidFill>
                  <a:srgbClr val="3333FF"/>
                </a:solidFill>
                <a:latin typeface="Calibri"/>
                <a:cs typeface="Tahoma" pitchFamily="2"/>
              </a:rPr>
              <a:t>extracting attributes that result in some information of interest.</a:t>
            </a:r>
          </a:p>
          <a:p>
            <a:pPr lvl="0" algn="l"/>
            <a:r>
              <a:rPr lang="x-none" sz="2540" b="1" dirty="0">
                <a:solidFill>
                  <a:srgbClr val="9900FF"/>
                </a:solidFill>
                <a:latin typeface="Calibri"/>
                <a:cs typeface="Tahoma" pitchFamily="2"/>
              </a:rPr>
              <a:t>Step 9: Recognition and Interpretation</a:t>
            </a:r>
          </a:p>
          <a:p>
            <a:pPr lvl="0" algn="l"/>
            <a:r>
              <a:rPr lang="x-none" sz="2540" b="1" dirty="0">
                <a:solidFill>
                  <a:srgbClr val="FF3333"/>
                </a:solidFill>
                <a:latin typeface="Calibri"/>
                <a:cs typeface="Tahoma" pitchFamily="2"/>
              </a:rPr>
              <a:t>Recognition</a:t>
            </a:r>
            <a:r>
              <a:rPr lang="x-none" sz="2540" b="1" dirty="0">
                <a:solidFill>
                  <a:srgbClr val="000000"/>
                </a:solidFill>
                <a:latin typeface="Calibri"/>
                <a:cs typeface="Tahoma" pitchFamily="2"/>
              </a:rPr>
              <a:t>:</a:t>
            </a:r>
            <a:r>
              <a:rPr lang="x-none" sz="2540" dirty="0">
                <a:solidFill>
                  <a:srgbClr val="000000"/>
                </a:solidFill>
                <a:latin typeface="Calibri"/>
                <a:cs typeface="Tahoma" pitchFamily="2"/>
              </a:rPr>
              <a:t> the process that </a:t>
            </a:r>
            <a:r>
              <a:rPr lang="x-none" sz="2540" dirty="0">
                <a:solidFill>
                  <a:srgbClr val="3333FF"/>
                </a:solidFill>
                <a:latin typeface="Calibri"/>
                <a:cs typeface="Tahoma" pitchFamily="2"/>
              </a:rPr>
              <a:t>assigns label </a:t>
            </a:r>
            <a:r>
              <a:rPr lang="x-none" sz="2540" dirty="0">
                <a:solidFill>
                  <a:srgbClr val="000000"/>
                </a:solidFill>
                <a:latin typeface="Calibri"/>
                <a:cs typeface="Tahoma" pitchFamily="2"/>
              </a:rPr>
              <a:t>to an object based on the information provided by its description.</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850106" y="2612684"/>
            <a:ext cx="8709708" cy="4245611"/>
          </a:xfrm>
          <a:prstGeom prst="rect">
            <a:avLst/>
          </a:prstGeom>
          <a:noFill/>
          <a:ln>
            <a:noFill/>
          </a:ln>
        </p:spPr>
      </p:pic>
    </p:spTree>
    <p:extLst>
      <p:ext uri="{BB962C8B-B14F-4D97-AF65-F5344CB8AC3E}">
        <p14:creationId xmlns:p14="http://schemas.microsoft.com/office/powerpoint/2010/main" val="118497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21823" y="104508"/>
            <a:ext cx="9046091" cy="6590495"/>
          </a:xfrm>
        </p:spPr>
        <p:txBody>
          <a:bodyPr/>
          <a:lstStyle/>
          <a:p>
            <a:pPr lvl="0" algn="l"/>
            <a:r>
              <a:rPr lang="x-none" b="1" dirty="0">
                <a:solidFill>
                  <a:srgbClr val="9900FF"/>
                </a:solidFill>
                <a:latin typeface="Calibri"/>
                <a:cs typeface="Tahoma" pitchFamily="2"/>
              </a:rPr>
              <a:t>Step 10: Knowledge Base</a:t>
            </a:r>
          </a:p>
          <a:p>
            <a:pPr lvl="0" algn="l"/>
            <a:endParaRPr lang="x-none" b="1" dirty="0">
              <a:solidFill>
                <a:srgbClr val="9900FF"/>
              </a:solidFill>
              <a:latin typeface="Calibri"/>
              <a:cs typeface="Tahoma" pitchFamily="2"/>
            </a:endParaRPr>
          </a:p>
          <a:p>
            <a:pPr lvl="0" algn="l"/>
            <a:r>
              <a:rPr lang="x-none" sz="2540" dirty="0">
                <a:solidFill>
                  <a:srgbClr val="000000"/>
                </a:solidFill>
                <a:latin typeface="Calibri"/>
                <a:cs typeface="Tahoma" pitchFamily="2"/>
              </a:rPr>
              <a:t>Knowledge about a problem domain is coded into an image processing system in the form of a knowledge database.</a:t>
            </a:r>
          </a:p>
          <a:p>
            <a:pPr lvl="0" algn="l"/>
            <a:endParaRPr lang="x-none" sz="2540" dirty="0">
              <a:solidFill>
                <a:srgbClr val="000000"/>
              </a:solidFill>
              <a:latin typeface="Calibri"/>
              <a:cs typeface="Tahoma" pitchFamily="2"/>
            </a:endParaRPr>
          </a:p>
          <a:p>
            <a:pPr lvl="0" algn="l"/>
            <a:r>
              <a:rPr lang="x-none" sz="2540" dirty="0">
                <a:solidFill>
                  <a:srgbClr val="000000"/>
                </a:solidFill>
                <a:latin typeface="Calibri"/>
                <a:cs typeface="Tahoma" pitchFamily="2"/>
              </a:rPr>
              <a:t>--</a:t>
            </a:r>
            <a:r>
              <a:rPr lang="x-none" sz="2540" dirty="0">
                <a:solidFill>
                  <a:srgbClr val="3333FF"/>
                </a:solidFill>
                <a:latin typeface="Calibri"/>
                <a:cs typeface="Tahoma" pitchFamily="2"/>
              </a:rPr>
              <a:t>to guiding the operation of each processing module.</a:t>
            </a:r>
          </a:p>
          <a:p>
            <a:pPr lvl="0" algn="l"/>
            <a:r>
              <a:rPr lang="x-none" sz="2540" dirty="0">
                <a:solidFill>
                  <a:srgbClr val="3333FF"/>
                </a:solidFill>
                <a:latin typeface="Calibri"/>
                <a:cs typeface="Tahoma" pitchFamily="2"/>
              </a:rPr>
              <a:t>- controls the inteacton between modules.</a:t>
            </a:r>
          </a:p>
        </p:txBody>
      </p:sp>
    </p:spTree>
    <p:extLst>
      <p:ext uri="{BB962C8B-B14F-4D97-AF65-F5344CB8AC3E}">
        <p14:creationId xmlns:p14="http://schemas.microsoft.com/office/powerpoint/2010/main" val="2958362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21823" y="104508"/>
            <a:ext cx="8882798" cy="6427202"/>
          </a:xfrm>
        </p:spPr>
        <p:txBody>
          <a:bodyPr/>
          <a:lstStyle/>
          <a:p>
            <a:pPr lvl="0" hangingPunct="1"/>
            <a:r>
              <a:rPr lang="en-US">
                <a:solidFill>
                  <a:srgbClr val="9900FF"/>
                </a:solidFill>
                <a:latin typeface="Arial" pitchFamily="18"/>
                <a:cs typeface="Tahoma" pitchFamily="2"/>
              </a:rPr>
              <a:t>Image Sensing and Acquisition</a:t>
            </a:r>
          </a:p>
          <a:p>
            <a:pPr lvl="0" hangingPunct="1"/>
            <a:endParaRPr lang="en-US">
              <a:latin typeface="Arial" pitchFamily="18"/>
              <a:cs typeface="Tahoma" pitchFamily="2"/>
            </a:endParaRPr>
          </a:p>
          <a:p>
            <a:pPr>
              <a:spcBef>
                <a:spcPts val="725"/>
              </a:spcBef>
            </a:pPr>
            <a:r>
              <a:rPr lang="en-US" sz="2359">
                <a:latin typeface="Arial" pitchFamily="18"/>
                <a:cs typeface="Tahoma" pitchFamily="2"/>
              </a:rPr>
              <a:t>Depending on the nature of the source, illumination energy is reflected from, or transmitted through, objects.</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523520" y="1959513"/>
            <a:ext cx="4572197" cy="3102562"/>
          </a:xfrm>
          <a:prstGeom prst="rect">
            <a:avLst/>
          </a:prstGeom>
          <a:noFill/>
          <a:ln>
            <a:noFill/>
          </a:ln>
        </p:spPr>
      </p:pic>
      <p:sp>
        <p:nvSpPr>
          <p:cNvPr id="4" name="TextBox 3"/>
          <p:cNvSpPr txBox="1"/>
          <p:nvPr/>
        </p:nvSpPr>
        <p:spPr>
          <a:xfrm>
            <a:off x="1686813" y="5127392"/>
            <a:ext cx="8817808" cy="1567610"/>
          </a:xfrm>
          <a:prstGeom prst="rect">
            <a:avLst/>
          </a:prstGeom>
          <a:noFill/>
          <a:ln>
            <a:noFill/>
          </a:ln>
        </p:spPr>
        <p:txBody>
          <a:bodyPr lIns="0" tIns="0" rIns="0" bIns="0"/>
          <a:lstStyle/>
          <a:p>
            <a:pPr>
              <a:spcBef>
                <a:spcPts val="725"/>
              </a:spcBef>
            </a:pPr>
            <a:r>
              <a:rPr lang="en-IE" sz="2903">
                <a:solidFill>
                  <a:srgbClr val="9900FF"/>
                </a:solidFill>
                <a:latin typeface="Arial" pitchFamily="18"/>
                <a:ea typeface="Andale Sans UI" pitchFamily="2"/>
                <a:cs typeface="Tahoma" pitchFamily="2"/>
              </a:rPr>
              <a:t>Use of reflected or transmitted energy:</a:t>
            </a:r>
          </a:p>
          <a:p>
            <a:pPr>
              <a:spcBef>
                <a:spcPts val="725"/>
              </a:spcBef>
            </a:pPr>
            <a:r>
              <a:rPr lang="en-IE" sz="2540">
                <a:solidFill>
                  <a:srgbClr val="3333FF"/>
                </a:solidFill>
                <a:latin typeface="Arial" pitchFamily="18"/>
                <a:ea typeface="Andale Sans UI" pitchFamily="2"/>
                <a:cs typeface="Tahoma" pitchFamily="2"/>
              </a:rPr>
              <a:t>Application: Electron microscopy and some applications of Gamma imaging.</a:t>
            </a:r>
          </a:p>
        </p:txBody>
      </p:sp>
      <p:pic>
        <p:nvPicPr>
          <p:cNvPr id="5" name="Picture 4">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6095717" y="2122806"/>
            <a:ext cx="4408904" cy="2612684"/>
          </a:xfrm>
          <a:prstGeom prst="rect">
            <a:avLst/>
          </a:prstGeom>
          <a:solidFill>
            <a:srgbClr val="F8F8F8"/>
          </a:solidFill>
          <a:ln w="28440" cap="sq">
            <a:solidFill>
              <a:srgbClr val="009900"/>
            </a:solidFill>
            <a:prstDash val="solid"/>
            <a:miter/>
          </a:ln>
        </p:spPr>
      </p:pic>
    </p:spTree>
    <p:extLst>
      <p:ext uri="{BB962C8B-B14F-4D97-AF65-F5344CB8AC3E}">
        <p14:creationId xmlns:p14="http://schemas.microsoft.com/office/powerpoint/2010/main" val="2474030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013399" y="-165252"/>
            <a:ext cx="8229627" cy="1145009"/>
          </a:xfrm>
        </p:spPr>
        <p:txBody>
          <a:bodyPr/>
          <a:lstStyle/>
          <a:p>
            <a:pPr lvl="0" hangingPunct="1"/>
            <a:r>
              <a:rPr lang="en-US" sz="3266">
                <a:solidFill>
                  <a:srgbClr val="9900FF"/>
                </a:solidFill>
                <a:latin typeface="Arial" pitchFamily="18"/>
                <a:cs typeface="Tahoma" pitchFamily="2"/>
              </a:rPr>
              <a:t>Principal Sensor Arrangements</a:t>
            </a:r>
          </a:p>
        </p:txBody>
      </p:sp>
      <p:sp>
        <p:nvSpPr>
          <p:cNvPr id="3" name="Text Placeholder 2"/>
          <p:cNvSpPr txBox="1">
            <a:spLocks noGrp="1"/>
          </p:cNvSpPr>
          <p:nvPr>
            <p:ph type="body" idx="4294967295"/>
          </p:nvPr>
        </p:nvSpPr>
        <p:spPr>
          <a:xfrm>
            <a:off x="1980739" y="1604841"/>
            <a:ext cx="8523881" cy="5090161"/>
          </a:xfrm>
        </p:spPr>
        <p:txBody>
          <a:bodyPr/>
          <a:lstStyle/>
          <a:p>
            <a:endParaRPr lang="x-none"/>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850432" y="685830"/>
            <a:ext cx="6204797" cy="5715246"/>
          </a:xfrm>
          <a:prstGeom prst="rect">
            <a:avLst/>
          </a:prstGeom>
          <a:noFill/>
          <a:ln>
            <a:noFill/>
          </a:ln>
        </p:spPr>
      </p:pic>
      <p:sp>
        <p:nvSpPr>
          <p:cNvPr id="5" name="Freeform 4"/>
          <p:cNvSpPr/>
          <p:nvPr/>
        </p:nvSpPr>
        <p:spPr>
          <a:xfrm>
            <a:off x="4299497" y="1143050"/>
            <a:ext cx="3429147" cy="4226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r>
              <a:rPr lang="en-US" sz="2177">
                <a:solidFill>
                  <a:srgbClr val="000000"/>
                </a:solidFill>
                <a:latin typeface="Tahoma" pitchFamily="34"/>
                <a:ea typeface="Andale Sans UI" pitchFamily="2"/>
                <a:cs typeface="Tahoma" pitchFamily="2"/>
              </a:rPr>
              <a:t>(a) Single imaging sensor</a:t>
            </a:r>
          </a:p>
        </p:txBody>
      </p:sp>
      <p:sp>
        <p:nvSpPr>
          <p:cNvPr id="6" name="Freeform 5"/>
          <p:cNvSpPr/>
          <p:nvPr/>
        </p:nvSpPr>
        <p:spPr>
          <a:xfrm>
            <a:off x="2339984" y="5062075"/>
            <a:ext cx="2249847" cy="32658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0823" rIns="81646" bIns="40823" anchor="t" anchorCtr="0" compatLnSpc="0">
            <a:noAutofit/>
          </a:bodyPr>
          <a:lstStyle/>
          <a:p>
            <a:r>
              <a:rPr lang="en-US" sz="2177">
                <a:solidFill>
                  <a:srgbClr val="000000"/>
                </a:solidFill>
                <a:latin typeface="Tahoma" pitchFamily="34"/>
                <a:ea typeface="Andale Sans UI" pitchFamily="2"/>
                <a:cs typeface="Tahoma" pitchFamily="2"/>
              </a:rPr>
              <a:t>(b) Line sensor.</a:t>
            </a:r>
          </a:p>
        </p:txBody>
      </p:sp>
      <p:pic>
        <p:nvPicPr>
          <p:cNvPr id="7" name="Pictur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6912181" y="2320063"/>
            <a:ext cx="3172778" cy="2742012"/>
          </a:xfrm>
          <a:prstGeom prst="rect">
            <a:avLst/>
          </a:prstGeom>
          <a:noFill/>
          <a:ln>
            <a:noFill/>
          </a:ln>
        </p:spPr>
      </p:pic>
      <p:sp>
        <p:nvSpPr>
          <p:cNvPr id="8" name="Freeform 7"/>
          <p:cNvSpPr/>
          <p:nvPr/>
        </p:nvSpPr>
        <p:spPr>
          <a:xfrm flipH="1">
            <a:off x="7232560" y="4898783"/>
            <a:ext cx="2180375" cy="4226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r>
              <a:rPr lang="en-US" sz="2177">
                <a:solidFill>
                  <a:srgbClr val="000000"/>
                </a:solidFill>
                <a:latin typeface="Tahoma" pitchFamily="34"/>
                <a:ea typeface="Andale Sans UI" pitchFamily="2"/>
                <a:cs typeface="Tahoma" pitchFamily="2"/>
              </a:rPr>
              <a:t>(c) Array sensor.</a:t>
            </a:r>
          </a:p>
        </p:txBody>
      </p:sp>
    </p:spTree>
    <p:extLst>
      <p:ext uri="{BB962C8B-B14F-4D97-AF65-F5344CB8AC3E}">
        <p14:creationId xmlns:p14="http://schemas.microsoft.com/office/powerpoint/2010/main" val="3338378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948408" y="-163292"/>
            <a:ext cx="8229627" cy="1145009"/>
          </a:xfrm>
        </p:spPr>
        <p:txBody>
          <a:bodyPr/>
          <a:lstStyle/>
          <a:p>
            <a:pPr lvl="0" hangingPunct="1"/>
            <a:r>
              <a:rPr lang="en-US" sz="3266">
                <a:solidFill>
                  <a:srgbClr val="9900FF"/>
                </a:solidFill>
                <a:latin typeface="Arial" pitchFamily="18"/>
                <a:cs typeface="Tahoma" pitchFamily="2"/>
              </a:rPr>
              <a:t>Single sensor</a:t>
            </a:r>
          </a:p>
        </p:txBody>
      </p:sp>
      <p:sp>
        <p:nvSpPr>
          <p:cNvPr id="3" name="Text Placeholder 2"/>
          <p:cNvSpPr txBox="1">
            <a:spLocks noGrp="1"/>
          </p:cNvSpPr>
          <p:nvPr>
            <p:ph type="body" idx="4294967295"/>
          </p:nvPr>
        </p:nvSpPr>
        <p:spPr>
          <a:xfrm>
            <a:off x="1980739" y="1604842"/>
            <a:ext cx="8523881" cy="4926868"/>
          </a:xfrm>
        </p:spPr>
        <p:txBody>
          <a:bodyPr/>
          <a:lstStyle/>
          <a:p>
            <a:endParaRPr lang="x-none"/>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270389" y="620513"/>
            <a:ext cx="5715246" cy="5911197"/>
          </a:xfrm>
          <a:prstGeom prst="rect">
            <a:avLst/>
          </a:prstGeom>
          <a:noFill/>
          <a:ln>
            <a:noFill/>
          </a:ln>
        </p:spPr>
      </p:pic>
      <p:sp>
        <p:nvSpPr>
          <p:cNvPr id="5" name="TextBox 4"/>
          <p:cNvSpPr txBox="1"/>
          <p:nvPr/>
        </p:nvSpPr>
        <p:spPr>
          <a:xfrm>
            <a:off x="5674658" y="2449392"/>
            <a:ext cx="7888941" cy="2714279"/>
          </a:xfrm>
          <a:prstGeom prst="rect">
            <a:avLst/>
          </a:prstGeom>
          <a:noFill/>
          <a:ln>
            <a:noFill/>
          </a:ln>
        </p:spPr>
        <p:txBody>
          <a:bodyPr vert="horz" wrap="none" lIns="81646" tIns="40823" rIns="81646" bIns="40823" compatLnSpc="0"/>
          <a:lstStyle/>
          <a:p>
            <a:r>
              <a:rPr lang="en-US" sz="2177" dirty="0">
                <a:latin typeface="Tahoma" pitchFamily="34"/>
                <a:ea typeface="Andale Sans UI" pitchFamily="2"/>
                <a:cs typeface="Tahoma" pitchFamily="2"/>
              </a:rPr>
              <a:t>Combining a single sensor with </a:t>
            </a:r>
            <a:endParaRPr lang="en-US" sz="2177" dirty="0" smtClean="0">
              <a:latin typeface="Tahoma" pitchFamily="34"/>
              <a:ea typeface="Andale Sans UI" pitchFamily="2"/>
              <a:cs typeface="Tahoma" pitchFamily="2"/>
            </a:endParaRPr>
          </a:p>
          <a:p>
            <a:r>
              <a:rPr lang="en-US" sz="2177" dirty="0" smtClean="0">
                <a:latin typeface="Tahoma" pitchFamily="34"/>
                <a:ea typeface="Andale Sans UI" pitchFamily="2"/>
                <a:cs typeface="Tahoma" pitchFamily="2"/>
              </a:rPr>
              <a:t>motion </a:t>
            </a:r>
            <a:r>
              <a:rPr lang="en-US" sz="2177" dirty="0">
                <a:latin typeface="Tahoma" pitchFamily="34"/>
                <a:ea typeface="Andale Sans UI" pitchFamily="2"/>
                <a:cs typeface="Tahoma" pitchFamily="2"/>
              </a:rPr>
              <a:t>to generate a 2-D image.</a:t>
            </a:r>
          </a:p>
        </p:txBody>
      </p:sp>
    </p:spTree>
    <p:extLst>
      <p:ext uri="{BB962C8B-B14F-4D97-AF65-F5344CB8AC3E}">
        <p14:creationId xmlns:p14="http://schemas.microsoft.com/office/powerpoint/2010/main" val="3097533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458530" y="-328545"/>
            <a:ext cx="8229627" cy="1145009"/>
          </a:xfrm>
        </p:spPr>
        <p:txBody>
          <a:bodyPr/>
          <a:lstStyle/>
          <a:p>
            <a:pPr lvl="0" hangingPunct="1"/>
            <a:r>
              <a:rPr lang="en-US" sz="3266">
                <a:solidFill>
                  <a:srgbClr val="9900FF"/>
                </a:solidFill>
                <a:latin typeface="Arial" pitchFamily="18"/>
                <a:cs typeface="Tahoma" pitchFamily="2"/>
              </a:rPr>
              <a:t>Line scan camera</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686813" y="555196"/>
            <a:ext cx="8817808" cy="5878538"/>
          </a:xfrm>
          <a:prstGeom prst="rect">
            <a:avLst/>
          </a:prstGeom>
          <a:noFill/>
          <a:ln>
            <a:noFill/>
          </a:ln>
        </p:spPr>
      </p:pic>
      <p:sp>
        <p:nvSpPr>
          <p:cNvPr id="4" name="TextBox 3"/>
          <p:cNvSpPr txBox="1"/>
          <p:nvPr/>
        </p:nvSpPr>
        <p:spPr>
          <a:xfrm>
            <a:off x="1523521" y="4963445"/>
            <a:ext cx="8981100" cy="1731883"/>
          </a:xfrm>
          <a:prstGeom prst="rect">
            <a:avLst/>
          </a:prstGeom>
          <a:noFill/>
          <a:ln>
            <a:noFill/>
          </a:ln>
        </p:spPr>
        <p:txBody>
          <a:bodyPr vert="horz" wrap="none" lIns="81646" tIns="40823" rIns="81646" bIns="40823" compatLnSpc="0"/>
          <a:lstStyle/>
          <a:p>
            <a:pPr algn="just"/>
            <a:r>
              <a:rPr lang="en-US" sz="1996" dirty="0">
                <a:solidFill>
                  <a:srgbClr val="9933FF"/>
                </a:solidFill>
                <a:latin typeface="Tahoma" pitchFamily="34"/>
                <a:ea typeface="Andale Sans UI" pitchFamily="2"/>
                <a:cs typeface="Tahoma" pitchFamily="2"/>
              </a:rPr>
              <a:t>The imaging strip gives one line of an           </a:t>
            </a:r>
          </a:p>
          <a:p>
            <a:pPr algn="just"/>
            <a:r>
              <a:rPr lang="en-US" sz="1996" dirty="0">
                <a:solidFill>
                  <a:srgbClr val="9933FF"/>
                </a:solidFill>
                <a:latin typeface="Tahoma" pitchFamily="34"/>
                <a:ea typeface="Andale Sans UI" pitchFamily="2"/>
                <a:cs typeface="Tahoma" pitchFamily="2"/>
              </a:rPr>
              <a:t>image at a time, and the motion of the                                                 </a:t>
            </a:r>
          </a:p>
          <a:p>
            <a:pPr algn="just"/>
            <a:r>
              <a:rPr lang="en-US" sz="1996" dirty="0">
                <a:solidFill>
                  <a:srgbClr val="9933FF"/>
                </a:solidFill>
                <a:latin typeface="Tahoma" pitchFamily="34"/>
                <a:ea typeface="Andale Sans UI" pitchFamily="2"/>
                <a:cs typeface="Tahoma" pitchFamily="2"/>
              </a:rPr>
              <a:t>strip completes the other dimension of</a:t>
            </a:r>
          </a:p>
          <a:p>
            <a:pPr algn="just"/>
            <a:r>
              <a:rPr lang="en-US" sz="1996" dirty="0">
                <a:solidFill>
                  <a:srgbClr val="9933FF"/>
                </a:solidFill>
                <a:latin typeface="Tahoma" pitchFamily="34"/>
                <a:ea typeface="Andale Sans UI" pitchFamily="2"/>
                <a:cs typeface="Tahoma" pitchFamily="2"/>
              </a:rPr>
              <a:t> a two-dimensional image.</a:t>
            </a:r>
          </a:p>
          <a:p>
            <a:pPr algn="just"/>
            <a:r>
              <a:rPr lang="en-US" sz="1996" dirty="0">
                <a:solidFill>
                  <a:srgbClr val="3333FF"/>
                </a:solidFill>
                <a:latin typeface="Tahoma" pitchFamily="34"/>
                <a:ea typeface="Andale Sans UI" pitchFamily="2"/>
                <a:cs typeface="Tahoma" pitchFamily="2"/>
              </a:rPr>
              <a:t> -Airborne imaging applications</a:t>
            </a:r>
          </a:p>
        </p:txBody>
      </p:sp>
    </p:spTree>
    <p:extLst>
      <p:ext uri="{BB962C8B-B14F-4D97-AF65-F5344CB8AC3E}">
        <p14:creationId xmlns:p14="http://schemas.microsoft.com/office/powerpoint/2010/main" val="88634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x-none" sz="3266">
                <a:solidFill>
                  <a:srgbClr val="9900FF"/>
                </a:solidFill>
                <a:latin typeface="Arial" pitchFamily="18"/>
                <a:cs typeface="Tahoma" pitchFamily="2"/>
              </a:rPr>
              <a:t>USES</a:t>
            </a:r>
          </a:p>
        </p:txBody>
      </p:sp>
      <p:sp>
        <p:nvSpPr>
          <p:cNvPr id="3" name="Text Placeholder 2"/>
          <p:cNvSpPr txBox="1">
            <a:spLocks noGrp="1"/>
          </p:cNvSpPr>
          <p:nvPr>
            <p:ph type="body" idx="4294967295"/>
          </p:nvPr>
        </p:nvSpPr>
        <p:spPr/>
        <p:txBody>
          <a:bodyPr/>
          <a:lstStyle/>
          <a:p>
            <a:pPr lvl="0"/>
            <a:r>
              <a:rPr lang="x-none">
                <a:latin typeface="Arial" pitchFamily="18"/>
                <a:cs typeface="Tahoma" pitchFamily="2"/>
              </a:rPr>
              <a:t>Basis for medical and industrial</a:t>
            </a:r>
            <a:r>
              <a:rPr lang="x-none">
                <a:solidFill>
                  <a:srgbClr val="6666FF"/>
                </a:solidFill>
                <a:latin typeface="Arial" pitchFamily="18"/>
                <a:cs typeface="Tahoma" pitchFamily="2"/>
              </a:rPr>
              <a:t> computerized axial tomography (CAT)</a:t>
            </a:r>
          </a:p>
          <a:p>
            <a:pPr lvl="0"/>
            <a:r>
              <a:rPr lang="x-none">
                <a:latin typeface="Arial" pitchFamily="18"/>
                <a:cs typeface="Tahoma" pitchFamily="2"/>
              </a:rPr>
              <a:t>---other modalities based on CAT is </a:t>
            </a:r>
            <a:r>
              <a:rPr lang="x-none">
                <a:solidFill>
                  <a:srgbClr val="3333FF"/>
                </a:solidFill>
                <a:latin typeface="Arial" pitchFamily="18"/>
                <a:cs typeface="Tahoma" pitchFamily="2"/>
              </a:rPr>
              <a:t>MRI(magnetic resonance imaging</a:t>
            </a:r>
            <a:r>
              <a:rPr lang="x-none">
                <a:latin typeface="Arial" pitchFamily="18"/>
                <a:cs typeface="Tahoma" pitchFamily="2"/>
              </a:rPr>
              <a:t>) and</a:t>
            </a:r>
          </a:p>
          <a:p>
            <a:pPr lvl="0"/>
            <a:r>
              <a:rPr lang="x-none">
                <a:latin typeface="Arial" pitchFamily="18"/>
                <a:cs typeface="Tahoma" pitchFamily="2"/>
              </a:rPr>
              <a:t>---</a:t>
            </a:r>
            <a:r>
              <a:rPr lang="x-none">
                <a:solidFill>
                  <a:srgbClr val="3333FF"/>
                </a:solidFill>
                <a:latin typeface="Arial" pitchFamily="18"/>
                <a:cs typeface="Tahoma" pitchFamily="2"/>
              </a:rPr>
              <a:t>PET (position emission tomography)</a:t>
            </a:r>
          </a:p>
        </p:txBody>
      </p:sp>
    </p:spTree>
    <p:extLst>
      <p:ext uri="{BB962C8B-B14F-4D97-AF65-F5344CB8AC3E}">
        <p14:creationId xmlns:p14="http://schemas.microsoft.com/office/powerpoint/2010/main" val="2414047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131945" y="-165252"/>
            <a:ext cx="8229627" cy="1145009"/>
          </a:xfrm>
        </p:spPr>
        <p:txBody>
          <a:bodyPr/>
          <a:lstStyle/>
          <a:p>
            <a:pPr lvl="0" hangingPunct="1"/>
            <a:r>
              <a:rPr lang="en-US" sz="3266">
                <a:solidFill>
                  <a:srgbClr val="9900FF"/>
                </a:solidFill>
                <a:latin typeface="Arial" pitchFamily="18"/>
                <a:cs typeface="Tahoma" pitchFamily="2"/>
              </a:rPr>
              <a:t> Sensor Arrays</a:t>
            </a:r>
          </a:p>
        </p:txBody>
      </p:sp>
      <p:sp>
        <p:nvSpPr>
          <p:cNvPr id="3" name="Text Placeholder 2"/>
          <p:cNvSpPr txBox="1">
            <a:spLocks noGrp="1"/>
          </p:cNvSpPr>
          <p:nvPr>
            <p:ph type="body" idx="4294967295"/>
          </p:nvPr>
        </p:nvSpPr>
        <p:spPr>
          <a:xfrm>
            <a:off x="1686813" y="757679"/>
            <a:ext cx="9307686" cy="6263909"/>
          </a:xfrm>
        </p:spPr>
        <p:txBody>
          <a:bodyPr/>
          <a:lstStyle/>
          <a:p>
            <a:pPr>
              <a:spcBef>
                <a:spcPts val="632"/>
              </a:spcBef>
            </a:pPr>
            <a:r>
              <a:rPr lang="en-US" sz="2540">
                <a:latin typeface="Arial" pitchFamily="18"/>
                <a:cs typeface="Tahoma" pitchFamily="2"/>
              </a:rPr>
              <a:t>A typical sensor for these cameras is a CCD/CMOS array</a:t>
            </a:r>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686813" y="1208367"/>
            <a:ext cx="8817808" cy="4898782"/>
          </a:xfrm>
          <a:prstGeom prst="rect">
            <a:avLst/>
          </a:prstGeom>
          <a:noFill/>
          <a:ln>
            <a:noFill/>
          </a:ln>
        </p:spPr>
      </p:pic>
      <p:sp>
        <p:nvSpPr>
          <p:cNvPr id="5" name="Freeform 4"/>
          <p:cNvSpPr/>
          <p:nvPr/>
        </p:nvSpPr>
        <p:spPr>
          <a:xfrm>
            <a:off x="7402059" y="4898782"/>
            <a:ext cx="2775976" cy="16026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pPr>
              <a:buClr>
                <a:srgbClr val="000000"/>
              </a:buClr>
              <a:buSzPct val="100000"/>
              <a:buAutoNum type="alphaLcParenBoth"/>
            </a:pPr>
            <a:r>
              <a:rPr lang="en-US" sz="1633">
                <a:latin typeface="Tahoma" pitchFamily="34"/>
                <a:ea typeface="Andale Sans UI" pitchFamily="2"/>
                <a:cs typeface="Tahoma" pitchFamily="2"/>
              </a:rPr>
              <a:t> Illumination source.</a:t>
            </a:r>
          </a:p>
          <a:p>
            <a:pPr marL="303731" indent="-302424"/>
            <a:r>
              <a:rPr lang="en-US" sz="1633">
                <a:latin typeface="Tahoma" pitchFamily="34"/>
                <a:ea typeface="Andale Sans UI" pitchFamily="2"/>
                <a:cs typeface="Tahoma" pitchFamily="2"/>
              </a:rPr>
              <a:t>(b) An element of a scene.</a:t>
            </a:r>
          </a:p>
          <a:p>
            <a:pPr marL="303731" indent="-302424"/>
            <a:r>
              <a:rPr lang="en-US" sz="1633">
                <a:latin typeface="Tahoma" pitchFamily="34"/>
                <a:ea typeface="Andale Sans UI" pitchFamily="2"/>
                <a:cs typeface="Tahoma" pitchFamily="2"/>
              </a:rPr>
              <a:t>(c) Imaging system.</a:t>
            </a:r>
          </a:p>
          <a:p>
            <a:pPr marL="303731" indent="-302424"/>
            <a:r>
              <a:rPr lang="en-US" sz="1633">
                <a:latin typeface="Tahoma" pitchFamily="34"/>
                <a:ea typeface="Andale Sans UI" pitchFamily="2"/>
                <a:cs typeface="Tahoma" pitchFamily="2"/>
              </a:rPr>
              <a:t>(d) Projection of the scene onto the image plane.</a:t>
            </a:r>
          </a:p>
          <a:p>
            <a:pPr marL="303731" indent="-302424"/>
            <a:r>
              <a:rPr lang="en-US" sz="1633">
                <a:latin typeface="Tahoma" pitchFamily="34"/>
                <a:ea typeface="Andale Sans UI" pitchFamily="2"/>
                <a:cs typeface="Tahoma" pitchFamily="2"/>
              </a:rPr>
              <a:t>(e) Digitized image.</a:t>
            </a:r>
          </a:p>
        </p:txBody>
      </p:sp>
    </p:spTree>
    <p:extLst>
      <p:ext uri="{BB962C8B-B14F-4D97-AF65-F5344CB8AC3E}">
        <p14:creationId xmlns:p14="http://schemas.microsoft.com/office/powerpoint/2010/main" val="3485387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hangingPunct="1"/>
            <a:r>
              <a:rPr lang="fr-FR" sz="3266">
                <a:solidFill>
                  <a:srgbClr val="9900FF"/>
                </a:solidFill>
                <a:latin typeface="Arial" pitchFamily="18"/>
                <a:cs typeface="Tahoma" pitchFamily="2"/>
              </a:rPr>
              <a:t>A Simple Image Formation Model</a:t>
            </a:r>
          </a:p>
        </p:txBody>
      </p:sp>
      <p:sp>
        <p:nvSpPr>
          <p:cNvPr id="3" name="Text Placeholder 2"/>
          <p:cNvSpPr txBox="1">
            <a:spLocks noGrp="1"/>
          </p:cNvSpPr>
          <p:nvPr>
            <p:ph type="body" idx="4294967295"/>
          </p:nvPr>
        </p:nvSpPr>
        <p:spPr>
          <a:xfrm>
            <a:off x="1686813" y="1067282"/>
            <a:ext cx="8817808" cy="6786445"/>
          </a:xfrm>
        </p:spPr>
        <p:txBody>
          <a:bodyPr/>
          <a:lstStyle/>
          <a:p>
            <a:pPr>
              <a:spcBef>
                <a:spcPts val="725"/>
              </a:spcBef>
            </a:pPr>
            <a:endParaRPr lang="en-US" dirty="0">
              <a:latin typeface="Arial" pitchFamily="18"/>
              <a:cs typeface="Tahoma" pitchFamily="2"/>
            </a:endParaRPr>
          </a:p>
          <a:p>
            <a:pPr>
              <a:spcBef>
                <a:spcPts val="725"/>
              </a:spcBef>
            </a:pPr>
            <a:r>
              <a:rPr lang="en-US" dirty="0">
                <a:latin typeface="Arial" pitchFamily="18"/>
                <a:cs typeface="Tahoma" pitchFamily="2"/>
              </a:rPr>
              <a:t>The function f(x, y) may be characterized by two components:</a:t>
            </a:r>
          </a:p>
          <a:p>
            <a:pPr>
              <a:spcBef>
                <a:spcPts val="725"/>
              </a:spcBef>
            </a:pPr>
            <a:r>
              <a:rPr lang="en-US" i="1" dirty="0">
                <a:solidFill>
                  <a:srgbClr val="FF0000"/>
                </a:solidFill>
                <a:latin typeface="Arial" pitchFamily="18"/>
                <a:cs typeface="Tahoma" pitchFamily="2"/>
              </a:rPr>
              <a:t>illumination </a:t>
            </a:r>
            <a:r>
              <a:rPr lang="en-US" dirty="0" err="1">
                <a:latin typeface="Arial" pitchFamily="18"/>
                <a:cs typeface="Tahoma" pitchFamily="2"/>
              </a:rPr>
              <a:t>i</a:t>
            </a:r>
            <a:r>
              <a:rPr lang="en-US" dirty="0">
                <a:latin typeface="Arial" pitchFamily="18"/>
                <a:cs typeface="Tahoma" pitchFamily="2"/>
              </a:rPr>
              <a:t>(x, y) and </a:t>
            </a:r>
            <a:r>
              <a:rPr lang="en-US" i="1" dirty="0">
                <a:solidFill>
                  <a:srgbClr val="FF0000"/>
                </a:solidFill>
                <a:latin typeface="Arial" pitchFamily="18"/>
                <a:cs typeface="Tahoma" pitchFamily="2"/>
              </a:rPr>
              <a:t>reflectance </a:t>
            </a:r>
            <a:r>
              <a:rPr lang="en-US" dirty="0">
                <a:latin typeface="Arial" pitchFamily="18"/>
                <a:cs typeface="Tahoma" pitchFamily="2"/>
              </a:rPr>
              <a:t>r(x, y)</a:t>
            </a:r>
          </a:p>
          <a:p>
            <a:pPr>
              <a:spcBef>
                <a:spcPts val="725"/>
              </a:spcBef>
            </a:pPr>
            <a:r>
              <a:rPr lang="en-US" sz="2540" dirty="0">
                <a:latin typeface="Tahoma" pitchFamily="34"/>
                <a:cs typeface="Tahoma" pitchFamily="2"/>
              </a:rPr>
              <a:t>f(x, y) = </a:t>
            </a:r>
            <a:r>
              <a:rPr lang="en-US" sz="2540" dirty="0" err="1">
                <a:latin typeface="Tahoma" pitchFamily="34"/>
                <a:cs typeface="Tahoma" pitchFamily="2"/>
              </a:rPr>
              <a:t>i</a:t>
            </a:r>
            <a:r>
              <a:rPr lang="en-US" sz="2540" dirty="0">
                <a:latin typeface="Tahoma" pitchFamily="34"/>
                <a:cs typeface="Tahoma" pitchFamily="2"/>
              </a:rPr>
              <a:t>(x, y)* r(x, y)</a:t>
            </a:r>
          </a:p>
          <a:p>
            <a:pPr lvl="0" hangingPunct="1"/>
            <a:endParaRPr lang="en-US" sz="2177" dirty="0">
              <a:latin typeface="Tahoma" pitchFamily="34"/>
              <a:cs typeface="Tahoma" pitchFamily="2"/>
            </a:endParaRPr>
          </a:p>
          <a:p>
            <a:pPr lvl="0" hangingPunct="1"/>
            <a:r>
              <a:rPr lang="en-US" sz="2177" dirty="0">
                <a:latin typeface="Tahoma" pitchFamily="34"/>
                <a:cs typeface="Tahoma" pitchFamily="2"/>
              </a:rPr>
              <a:t>where</a:t>
            </a:r>
          </a:p>
          <a:p>
            <a:pPr lvl="0" hangingPunct="1"/>
            <a:r>
              <a:rPr lang="en-US" sz="2177" dirty="0">
                <a:latin typeface="Tahoma" pitchFamily="34"/>
                <a:cs typeface="Tahoma" pitchFamily="2"/>
              </a:rPr>
              <a:t>0&lt; </a:t>
            </a:r>
            <a:r>
              <a:rPr lang="en-US" sz="2177" dirty="0" err="1">
                <a:latin typeface="Tahoma" pitchFamily="34"/>
                <a:cs typeface="Tahoma" pitchFamily="2"/>
              </a:rPr>
              <a:t>i</a:t>
            </a:r>
            <a:r>
              <a:rPr lang="en-US" sz="2177" dirty="0">
                <a:latin typeface="Tahoma" pitchFamily="34"/>
                <a:cs typeface="Tahoma" pitchFamily="2"/>
              </a:rPr>
              <a:t>(x, y)&lt; </a:t>
            </a:r>
            <a:r>
              <a:rPr lang="en-US" sz="2177" dirty="0">
                <a:latin typeface="Tahoma" pitchFamily="34"/>
                <a:ea typeface="Tahoma" pitchFamily="34"/>
                <a:cs typeface="Tahoma" pitchFamily="34"/>
              </a:rPr>
              <a:t>∞</a:t>
            </a:r>
          </a:p>
          <a:p>
            <a:pPr lvl="0" hangingPunct="1"/>
            <a:r>
              <a:rPr lang="en-US" sz="2177" dirty="0">
                <a:latin typeface="Tahoma" pitchFamily="34"/>
                <a:cs typeface="Tahoma" pitchFamily="2"/>
              </a:rPr>
              <a:t>and</a:t>
            </a:r>
          </a:p>
          <a:p>
            <a:pPr lvl="0" hangingPunct="1"/>
            <a:r>
              <a:rPr lang="en-US" sz="2177" dirty="0">
                <a:latin typeface="Tahoma" pitchFamily="34"/>
                <a:cs typeface="Tahoma" pitchFamily="2"/>
              </a:rPr>
              <a:t>0&lt; r(x, y)&lt; 1.</a:t>
            </a:r>
          </a:p>
          <a:p>
            <a:pPr lvl="0" hangingPunct="1"/>
            <a:endParaRPr lang="en-US" sz="2177" dirty="0">
              <a:latin typeface="Tahoma" pitchFamily="34"/>
              <a:cs typeface="Tahoma" pitchFamily="2"/>
            </a:endParaRPr>
          </a:p>
          <a:p>
            <a:pPr lvl="0" hangingPunct="1"/>
            <a:r>
              <a:rPr lang="en-US" sz="2177" dirty="0">
                <a:latin typeface="Tahoma" pitchFamily="34"/>
                <a:cs typeface="Tahoma" pitchFamily="2"/>
              </a:rPr>
              <a:t>(theoretical bounds)‏</a:t>
            </a:r>
          </a:p>
          <a:p>
            <a:pPr marL="0" lvl="0" indent="0" hangingPunct="1">
              <a:buNone/>
            </a:pPr>
            <a:endParaRPr lang="x-none" dirty="0">
              <a:latin typeface="Arial" pitchFamily="18"/>
              <a:cs typeface="Tahoma" pitchFamily="2"/>
            </a:endParaRPr>
          </a:p>
          <a:p>
            <a:pPr marL="302424" indent="-301118">
              <a:spcBef>
                <a:spcPts val="725"/>
              </a:spcBef>
            </a:pPr>
            <a:endParaRPr lang="en-US" dirty="0">
              <a:latin typeface="Arial" pitchFamily="18"/>
              <a:cs typeface="Tahoma" pitchFamily="2"/>
            </a:endParaRPr>
          </a:p>
        </p:txBody>
      </p:sp>
    </p:spTree>
    <p:extLst>
      <p:ext uri="{BB962C8B-B14F-4D97-AF65-F5344CB8AC3E}">
        <p14:creationId xmlns:p14="http://schemas.microsoft.com/office/powerpoint/2010/main" val="2640982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81" y="365124"/>
            <a:ext cx="10868296" cy="6244681"/>
          </a:xfrm>
        </p:spPr>
      </p:pic>
    </p:spTree>
    <p:extLst>
      <p:ext uri="{BB962C8B-B14F-4D97-AF65-F5344CB8AC3E}">
        <p14:creationId xmlns:p14="http://schemas.microsoft.com/office/powerpoint/2010/main" val="8386704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x-none" sz="3629">
                <a:solidFill>
                  <a:srgbClr val="9900FF"/>
                </a:solidFill>
                <a:latin typeface="Arial" pitchFamily="18"/>
                <a:cs typeface="Tahoma" pitchFamily="2"/>
              </a:rPr>
              <a:t>Image Sampling and Quantization</a:t>
            </a:r>
          </a:p>
        </p:txBody>
      </p:sp>
      <p:sp>
        <p:nvSpPr>
          <p:cNvPr id="3" name="Text Placeholder 2"/>
          <p:cNvSpPr txBox="1">
            <a:spLocks noGrp="1"/>
          </p:cNvSpPr>
          <p:nvPr>
            <p:ph type="body" idx="4294967295"/>
          </p:nvPr>
        </p:nvSpPr>
        <p:spPr>
          <a:xfrm>
            <a:off x="1948408" y="1410849"/>
            <a:ext cx="8719505" cy="5447446"/>
          </a:xfrm>
        </p:spPr>
        <p:txBody>
          <a:bodyPr/>
          <a:lstStyle/>
          <a:p>
            <a:pPr>
              <a:spcBef>
                <a:spcPts val="725"/>
              </a:spcBef>
            </a:pPr>
            <a:r>
              <a:rPr lang="en-IE" dirty="0">
                <a:latin typeface="Arial" pitchFamily="18"/>
                <a:cs typeface="Tahoma" pitchFamily="2"/>
              </a:rPr>
              <a:t>A digital sensor can only measure a limited number of </a:t>
            </a:r>
            <a:r>
              <a:rPr lang="en-IE" b="1" dirty="0">
                <a:latin typeface="Arial" pitchFamily="18"/>
                <a:cs typeface="Tahoma" pitchFamily="2"/>
              </a:rPr>
              <a:t>samples</a:t>
            </a:r>
            <a:r>
              <a:rPr lang="en-IE" dirty="0">
                <a:latin typeface="Arial" pitchFamily="18"/>
                <a:cs typeface="Tahoma" pitchFamily="2"/>
              </a:rPr>
              <a:t> at a </a:t>
            </a:r>
            <a:r>
              <a:rPr lang="en-IE" b="1" dirty="0">
                <a:latin typeface="Arial" pitchFamily="18"/>
                <a:cs typeface="Tahoma" pitchFamily="2"/>
              </a:rPr>
              <a:t>discrete</a:t>
            </a:r>
            <a:r>
              <a:rPr lang="en-IE" dirty="0">
                <a:latin typeface="Arial" pitchFamily="18"/>
                <a:cs typeface="Tahoma" pitchFamily="2"/>
              </a:rPr>
              <a:t> set of energy levels</a:t>
            </a:r>
          </a:p>
          <a:p>
            <a:pPr>
              <a:spcBef>
                <a:spcPts val="725"/>
              </a:spcBef>
            </a:pPr>
            <a:r>
              <a:rPr lang="en-IE" i="1" dirty="0">
                <a:latin typeface="Arial" pitchFamily="18"/>
                <a:cs typeface="Tahoma" pitchFamily="2"/>
              </a:rPr>
              <a:t>Quantisation</a:t>
            </a:r>
            <a:r>
              <a:rPr lang="en-IE" dirty="0">
                <a:latin typeface="Arial" pitchFamily="18"/>
                <a:cs typeface="Tahoma" pitchFamily="2"/>
              </a:rPr>
              <a:t> is the process of converting a continuous </a:t>
            </a:r>
            <a:r>
              <a:rPr lang="en-IE" b="1" dirty="0" err="1">
                <a:latin typeface="Arial" pitchFamily="18"/>
                <a:cs typeface="Tahoma" pitchFamily="2"/>
              </a:rPr>
              <a:t>analog</a:t>
            </a:r>
            <a:r>
              <a:rPr lang="en-IE" dirty="0">
                <a:latin typeface="Arial" pitchFamily="18"/>
                <a:cs typeface="Tahoma" pitchFamily="2"/>
              </a:rPr>
              <a:t> signal into a digital representation of this signal</a:t>
            </a:r>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523520" y="3592441"/>
            <a:ext cx="3592440" cy="3102562"/>
          </a:xfrm>
          <a:prstGeom prst="rect">
            <a:avLst/>
          </a:prstGeom>
          <a:noFill/>
          <a:ln>
            <a:noFill/>
          </a:ln>
        </p:spPr>
      </p:pic>
      <p:pic>
        <p:nvPicPr>
          <p:cNvPr id="5" name="Picture 4">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279254" y="3592441"/>
            <a:ext cx="5225367" cy="3102562"/>
          </a:xfrm>
          <a:prstGeom prst="rect">
            <a:avLst/>
          </a:prstGeom>
          <a:noFill/>
          <a:ln>
            <a:noFill/>
          </a:ln>
        </p:spPr>
      </p:pic>
    </p:spTree>
    <p:extLst>
      <p:ext uri="{BB962C8B-B14F-4D97-AF65-F5344CB8AC3E}">
        <p14:creationId xmlns:p14="http://schemas.microsoft.com/office/powerpoint/2010/main" val="1604196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222070" y="319088"/>
            <a:ext cx="7511141" cy="646331"/>
          </a:xfrm>
          <a:prstGeom prst="rect">
            <a:avLst/>
          </a:prstGeom>
          <a:noFill/>
          <a:ln w="9525">
            <a:noFill/>
            <a:miter lim="800000"/>
            <a:headEnd/>
            <a:tailEnd/>
          </a:ln>
        </p:spPr>
        <p:txBody>
          <a:bodyPr wrap="square">
            <a:sp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Image Sampling and Quantization</a:t>
            </a:r>
          </a:p>
        </p:txBody>
      </p:sp>
      <p:sp>
        <p:nvSpPr>
          <p:cNvPr id="22531" name="TextBox 2"/>
          <p:cNvSpPr txBox="1">
            <a:spLocks noChangeArrowheads="1"/>
          </p:cNvSpPr>
          <p:nvPr/>
        </p:nvSpPr>
        <p:spPr bwMode="auto">
          <a:xfrm>
            <a:off x="627017" y="3373691"/>
            <a:ext cx="10881360" cy="923330"/>
          </a:xfrm>
          <a:prstGeom prst="rect">
            <a:avLst/>
          </a:prstGeom>
          <a:noFill/>
          <a:ln w="9525">
            <a:noFill/>
            <a:miter lim="800000"/>
            <a:headEnd/>
            <a:tailEnd/>
          </a:ln>
        </p:spPr>
        <p:txBody>
          <a:bodyPr wrap="square">
            <a:spAutoFit/>
          </a:bodyPr>
          <a:lstStyle/>
          <a:p>
            <a:pPr marL="457200" indent="-457200">
              <a:buFont typeface="Times New Roman" pitchFamily="18" charset="0"/>
              <a:buAutoNum type="arabicPeriod"/>
            </a:pPr>
            <a:r>
              <a:rPr lang="en-US" dirty="0"/>
              <a:t>Digitizing the co-ordinate values is called sampling </a:t>
            </a:r>
          </a:p>
          <a:p>
            <a:pPr marL="457200" indent="-457200">
              <a:buFont typeface="Times New Roman" pitchFamily="18" charset="0"/>
              <a:buAutoNum type="arabicPeriod"/>
            </a:pPr>
            <a:r>
              <a:rPr lang="en-US" dirty="0"/>
              <a:t>Digitizing the amplitude values is called quantization</a:t>
            </a:r>
          </a:p>
          <a:p>
            <a:pPr marL="457200" indent="-457200">
              <a:buFont typeface="Times New Roman" pitchFamily="18" charset="0"/>
              <a:buAutoNum type="arabicPeriod"/>
            </a:pPr>
            <a:endParaRPr lang="en-US" dirty="0"/>
          </a:p>
        </p:txBody>
      </p:sp>
      <p:sp>
        <p:nvSpPr>
          <p:cNvPr id="4" name="TextBox 2"/>
          <p:cNvSpPr txBox="1">
            <a:spLocks noChangeArrowheads="1"/>
          </p:cNvSpPr>
          <p:nvPr/>
        </p:nvSpPr>
        <p:spPr bwMode="auto">
          <a:xfrm>
            <a:off x="378823" y="1081435"/>
            <a:ext cx="11612880" cy="1754326"/>
          </a:xfrm>
          <a:prstGeom prst="rect">
            <a:avLst/>
          </a:prstGeom>
          <a:noFill/>
          <a:ln w="9525">
            <a:noFill/>
            <a:miter lim="800000"/>
            <a:headEnd/>
            <a:tailEnd/>
          </a:ln>
        </p:spPr>
        <p:txBody>
          <a:bodyPr wrap="square">
            <a:spAutoFit/>
          </a:bodyPr>
          <a:lstStyle/>
          <a:p>
            <a:pPr marL="285750" indent="-285750">
              <a:buFont typeface="Wingdings" panose="05000000000000000000" pitchFamily="2" charset="2"/>
              <a:buChar char="Ø"/>
            </a:pPr>
            <a:r>
              <a:rPr lang="en-US" dirty="0"/>
              <a:t>we see that there are numerous ways to acquire images, but our objective in all is the same: to generate digital images from sensed data. </a:t>
            </a:r>
            <a:endParaRPr lang="en-US" dirty="0" smtClean="0"/>
          </a:p>
          <a:p>
            <a:pPr marL="285750" indent="-285750">
              <a:buFont typeface="Wingdings" panose="05000000000000000000" pitchFamily="2" charset="2"/>
              <a:buChar char="Ø"/>
            </a:pPr>
            <a:r>
              <a:rPr lang="en-US" dirty="0" smtClean="0"/>
              <a:t>The </a:t>
            </a:r>
            <a:r>
              <a:rPr lang="en-US" dirty="0"/>
              <a:t>output of most sensors is a continuous voltage waveform whose amplitude and spatial behavior are related to the physical phenomenon being sensed. </a:t>
            </a:r>
            <a:endParaRPr lang="en-US" dirty="0" smtClean="0"/>
          </a:p>
          <a:p>
            <a:pPr marL="285750" indent="-285750">
              <a:buFont typeface="Wingdings" panose="05000000000000000000" pitchFamily="2" charset="2"/>
              <a:buChar char="Ø"/>
            </a:pPr>
            <a:r>
              <a:rPr lang="en-US" dirty="0" smtClean="0"/>
              <a:t>To </a:t>
            </a:r>
            <a:r>
              <a:rPr lang="en-US" dirty="0"/>
              <a:t>create a digital image, we need to convert the continuous sensed data into digital form</a:t>
            </a:r>
            <a:r>
              <a:rPr lang="en-US" dirty="0" smtClean="0"/>
              <a:t>. This </a:t>
            </a:r>
            <a:r>
              <a:rPr lang="en-US" dirty="0"/>
              <a:t>involves two processes</a:t>
            </a:r>
            <a:r>
              <a:rPr lang="en-US" dirty="0" smtClean="0"/>
              <a:t>: sampling </a:t>
            </a:r>
            <a:r>
              <a:rPr lang="en-US" dirty="0"/>
              <a:t>and quantization.</a:t>
            </a:r>
          </a:p>
        </p:txBody>
      </p:sp>
    </p:spTree>
    <p:extLst>
      <p:ext uri="{BB962C8B-B14F-4D97-AF65-F5344CB8AC3E}">
        <p14:creationId xmlns:p14="http://schemas.microsoft.com/office/powerpoint/2010/main" val="2376625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2">
            <a:duotone>
              <a:prstClr val="black"/>
              <a:schemeClr val="tx2">
                <a:tint val="45000"/>
                <a:satMod val="400000"/>
              </a:schemeClr>
            </a:duotone>
            <a:lum contrast="50000"/>
          </a:blip>
          <a:srcRect/>
          <a:stretch>
            <a:fillRect/>
          </a:stretch>
        </p:blipFill>
        <p:spPr bwMode="auto">
          <a:xfrm>
            <a:off x="2143126" y="1106489"/>
            <a:ext cx="6118225" cy="5426075"/>
          </a:xfrm>
          <a:prstGeom prst="rect">
            <a:avLst/>
          </a:prstGeom>
          <a:noFill/>
          <a:ln w="9525">
            <a:noFill/>
            <a:miter lim="800000"/>
            <a:headEnd/>
            <a:tailEnd/>
          </a:ln>
        </p:spPr>
      </p:pic>
      <p:pic>
        <p:nvPicPr>
          <p:cNvPr id="23555" name="Picture 5"/>
          <p:cNvPicPr>
            <a:picLocks noChangeAspect="1" noChangeArrowheads="1"/>
          </p:cNvPicPr>
          <p:nvPr/>
        </p:nvPicPr>
        <p:blipFill>
          <a:blip r:embed="rId3"/>
          <a:srcRect/>
          <a:stretch>
            <a:fillRect/>
          </a:stretch>
        </p:blipFill>
        <p:spPr bwMode="auto">
          <a:xfrm>
            <a:off x="8504239" y="1776413"/>
            <a:ext cx="1692275" cy="4310062"/>
          </a:xfrm>
          <a:prstGeom prst="rect">
            <a:avLst/>
          </a:prstGeom>
          <a:noFill/>
          <a:ln w="9525">
            <a:noFill/>
            <a:miter lim="800000"/>
            <a:headEnd/>
            <a:tailEnd/>
          </a:ln>
        </p:spPr>
      </p:pic>
      <p:sp>
        <p:nvSpPr>
          <p:cNvPr id="23556" name="TextBox 3"/>
          <p:cNvSpPr txBox="1">
            <a:spLocks noChangeArrowheads="1"/>
          </p:cNvSpPr>
          <p:nvPr/>
        </p:nvSpPr>
        <p:spPr bwMode="auto">
          <a:xfrm>
            <a:off x="2948849" y="331243"/>
            <a:ext cx="6281738" cy="461665"/>
          </a:xfrm>
          <a:prstGeom prst="rect">
            <a:avLst/>
          </a:prstGeom>
          <a:noFill/>
          <a:ln w="9525">
            <a:noFill/>
            <a:miter lim="800000"/>
            <a:headEnd/>
            <a:tailEnd/>
          </a:ln>
        </p:spPr>
        <p:txBody>
          <a:bodyPr>
            <a:spAutoFit/>
          </a:bodyPr>
          <a:lstStyle/>
          <a:p>
            <a:pPr algn="ctr"/>
            <a:r>
              <a:rPr lang="en-US" sz="2400" b="1" dirty="0">
                <a:solidFill>
                  <a:srgbClr val="FF0000"/>
                </a:solidFill>
                <a:latin typeface="Times New Roman" panose="02020603050405020304" pitchFamily="18" charset="0"/>
                <a:cs typeface="Times New Roman" panose="02020603050405020304" pitchFamily="18" charset="0"/>
              </a:rPr>
              <a:t>Image Sampling  and quantization</a:t>
            </a:r>
          </a:p>
        </p:txBody>
      </p:sp>
    </p:spTree>
    <p:extLst>
      <p:ext uri="{BB962C8B-B14F-4D97-AF65-F5344CB8AC3E}">
        <p14:creationId xmlns:p14="http://schemas.microsoft.com/office/powerpoint/2010/main" val="42231905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2">
            <a:duotone>
              <a:prstClr val="black"/>
              <a:schemeClr val="tx2">
                <a:tint val="45000"/>
                <a:satMod val="400000"/>
              </a:schemeClr>
            </a:duotone>
            <a:lum contrast="47000"/>
          </a:blip>
          <a:stretch>
            <a:fillRect/>
          </a:stretch>
        </p:blipFill>
        <p:spPr bwMode="auto">
          <a:xfrm>
            <a:off x="1857994" y="473896"/>
            <a:ext cx="8677275" cy="6181725"/>
          </a:xfrm>
          <a:prstGeom prst="rect">
            <a:avLst/>
          </a:prstGeom>
          <a:noFill/>
          <a:ln>
            <a:noFill/>
          </a:ln>
        </p:spPr>
      </p:pic>
      <p:sp>
        <p:nvSpPr>
          <p:cNvPr id="3" name="Rectangle 2"/>
          <p:cNvSpPr/>
          <p:nvPr/>
        </p:nvSpPr>
        <p:spPr>
          <a:xfrm>
            <a:off x="3057834" y="0"/>
            <a:ext cx="6076335" cy="369332"/>
          </a:xfrm>
          <a:prstGeom prst="rect">
            <a:avLst/>
          </a:prstGeom>
        </p:spPr>
        <p:txBody>
          <a:bodyPr wrap="square">
            <a:spAutoFit/>
          </a:bodyPr>
          <a:lstStyle/>
          <a:p>
            <a:pPr algn="ctr"/>
            <a:r>
              <a:rPr lang="en-US" b="1" dirty="0">
                <a:solidFill>
                  <a:srgbClr val="FF0000"/>
                </a:solidFill>
              </a:rPr>
              <a:t>Image Sampling  and quantization</a:t>
            </a:r>
          </a:p>
        </p:txBody>
      </p:sp>
    </p:spTree>
    <p:extLst>
      <p:ext uri="{BB962C8B-B14F-4D97-AF65-F5344CB8AC3E}">
        <p14:creationId xmlns:p14="http://schemas.microsoft.com/office/powerpoint/2010/main" val="17053021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850106" y="-163292"/>
            <a:ext cx="8229627" cy="979756"/>
          </a:xfrm>
        </p:spPr>
        <p:txBody>
          <a:bodyPr/>
          <a:lstStyle/>
          <a:p>
            <a:pPr>
              <a:spcBef>
                <a:spcPts val="656"/>
              </a:spcBef>
            </a:pPr>
            <a:r>
              <a:rPr lang="x-none" sz="3266">
                <a:solidFill>
                  <a:srgbClr val="9900FF"/>
                </a:solidFill>
                <a:latin typeface="Arial" pitchFamily="18"/>
                <a:cs typeface="Tahoma" pitchFamily="2"/>
              </a:rPr>
              <a:t>Representing digital images</a:t>
            </a:r>
          </a:p>
        </p:txBody>
      </p:sp>
      <p:sp>
        <p:nvSpPr>
          <p:cNvPr id="3" name="Text Placeholder 2"/>
          <p:cNvSpPr txBox="1">
            <a:spLocks noGrp="1"/>
          </p:cNvSpPr>
          <p:nvPr>
            <p:ph type="body" idx="4294967295"/>
          </p:nvPr>
        </p:nvSpPr>
        <p:spPr>
          <a:xfrm>
            <a:off x="1686813" y="816464"/>
            <a:ext cx="8523881" cy="5090161"/>
          </a:xfrm>
        </p:spPr>
        <p:txBody>
          <a:bodyPr/>
          <a:lstStyle/>
          <a:p>
            <a:pPr lvl="0" algn="just"/>
            <a:r>
              <a:rPr lang="x-none" sz="2177" dirty="0">
                <a:latin typeface="Times New Roman" panose="02020603050405020304" pitchFamily="18" charset="0"/>
                <a:cs typeface="Times New Roman" panose="02020603050405020304" pitchFamily="18" charset="0"/>
              </a:rPr>
              <a:t>-</a:t>
            </a:r>
            <a:r>
              <a:rPr lang="x-none" dirty="0">
                <a:latin typeface="Times New Roman" panose="02020603050405020304" pitchFamily="18" charset="0"/>
                <a:cs typeface="Times New Roman" panose="02020603050405020304" pitchFamily="18" charset="0"/>
              </a:rPr>
              <a:t>Continuous image function = f(s; t)</a:t>
            </a:r>
          </a:p>
          <a:p>
            <a:pPr lvl="0" algn="just"/>
            <a:r>
              <a:rPr lang="x-none" dirty="0">
                <a:latin typeface="Times New Roman" panose="02020603050405020304" pitchFamily="18" charset="0"/>
                <a:cs typeface="Times New Roman" panose="02020603050405020304" pitchFamily="18" charset="0"/>
              </a:rPr>
              <a:t>Convert f(s; t) into a digital image.</a:t>
            </a:r>
          </a:p>
          <a:p>
            <a:pPr lvl="0" algn="just"/>
            <a:r>
              <a:rPr lang="x-none" dirty="0">
                <a:latin typeface="Times New Roman" panose="02020603050405020304" pitchFamily="18" charset="0"/>
                <a:cs typeface="Times New Roman" panose="02020603050405020304" pitchFamily="18" charset="0"/>
              </a:rPr>
              <a:t>-Sample the continuous image into a 2D array </a:t>
            </a:r>
            <a:r>
              <a:rPr lang="x-none" dirty="0">
                <a:solidFill>
                  <a:srgbClr val="3333FF"/>
                </a:solidFill>
                <a:latin typeface="Times New Roman" panose="02020603050405020304" pitchFamily="18" charset="0"/>
                <a:cs typeface="Times New Roman" panose="02020603050405020304" pitchFamily="18" charset="0"/>
              </a:rPr>
              <a:t>f(r; c)</a:t>
            </a:r>
            <a:r>
              <a:rPr lang="x-none" dirty="0">
                <a:latin typeface="Times New Roman" panose="02020603050405020304" pitchFamily="18" charset="0"/>
                <a:cs typeface="Times New Roman" panose="02020603050405020304" pitchFamily="18" charset="0"/>
              </a:rPr>
              <a:t> with </a:t>
            </a:r>
            <a:r>
              <a:rPr lang="x-none" dirty="0">
                <a:solidFill>
                  <a:srgbClr val="3333FF"/>
                </a:solidFill>
                <a:latin typeface="Times New Roman" panose="02020603050405020304" pitchFamily="18" charset="0"/>
                <a:cs typeface="Times New Roman" panose="02020603050405020304" pitchFamily="18" charset="0"/>
              </a:rPr>
              <a:t>M rows</a:t>
            </a:r>
            <a:r>
              <a:rPr lang="x-none" dirty="0">
                <a:latin typeface="Times New Roman" panose="02020603050405020304" pitchFamily="18" charset="0"/>
                <a:cs typeface="Times New Roman" panose="02020603050405020304" pitchFamily="18" charset="0"/>
              </a:rPr>
              <a:t> and </a:t>
            </a:r>
            <a:r>
              <a:rPr lang="x-none" dirty="0">
                <a:solidFill>
                  <a:srgbClr val="3333FF"/>
                </a:solidFill>
                <a:latin typeface="Times New Roman" panose="02020603050405020304" pitchFamily="18" charset="0"/>
                <a:cs typeface="Times New Roman" panose="02020603050405020304" pitchFamily="18" charset="0"/>
              </a:rPr>
              <a:t>N columns</a:t>
            </a:r>
            <a:r>
              <a:rPr lang="x-none" dirty="0">
                <a:latin typeface="Times New Roman" panose="02020603050405020304" pitchFamily="18" charset="0"/>
                <a:cs typeface="Times New Roman" panose="02020603050405020304" pitchFamily="18" charset="0"/>
              </a:rPr>
              <a:t>, using integer values for discrete coordinates r and c</a:t>
            </a:r>
          </a:p>
          <a:p>
            <a:pPr lvl="0" algn="just"/>
            <a:r>
              <a:rPr lang="x-none" dirty="0">
                <a:latin typeface="Times New Roman" panose="02020603050405020304" pitchFamily="18" charset="0"/>
                <a:cs typeface="Times New Roman" panose="02020603050405020304" pitchFamily="18" charset="0"/>
              </a:rPr>
              <a:t> </a:t>
            </a:r>
            <a:r>
              <a:rPr lang="x-none" dirty="0">
                <a:solidFill>
                  <a:srgbClr val="3333FF"/>
                </a:solidFill>
                <a:latin typeface="Times New Roman" panose="02020603050405020304" pitchFamily="18" charset="0"/>
                <a:cs typeface="Times New Roman" panose="02020603050405020304" pitchFamily="18" charset="0"/>
              </a:rPr>
              <a:t>r = 0, 1, 2,......,M - 1 and c = 0, 1, 2,....,N- 1</a:t>
            </a:r>
          </a:p>
          <a:p>
            <a:pPr lvl="0" algn="just"/>
            <a:r>
              <a:rPr lang="x-none" dirty="0">
                <a:latin typeface="Times New Roman" panose="02020603050405020304" pitchFamily="18" charset="0"/>
                <a:cs typeface="Times New Roman" panose="02020603050405020304" pitchFamily="18" charset="0"/>
              </a:rPr>
              <a:t>Matrix of real numbers, with M rows and N columns</a:t>
            </a:r>
          </a:p>
        </p:txBody>
      </p:sp>
    </p:spTree>
    <p:extLst>
      <p:ext uri="{BB962C8B-B14F-4D97-AF65-F5344CB8AC3E}">
        <p14:creationId xmlns:p14="http://schemas.microsoft.com/office/powerpoint/2010/main" val="3988795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621823" y="-163292"/>
            <a:ext cx="8229627" cy="1145009"/>
          </a:xfrm>
        </p:spPr>
        <p:txBody>
          <a:bodyPr/>
          <a:lstStyle/>
          <a:p>
            <a:pPr>
              <a:spcBef>
                <a:spcPts val="656"/>
              </a:spcBef>
            </a:pPr>
            <a:r>
              <a:rPr lang="x-none" sz="3266">
                <a:solidFill>
                  <a:srgbClr val="9900FF"/>
                </a:solidFill>
                <a:latin typeface="Arial" pitchFamily="18"/>
                <a:cs typeface="Tahoma" pitchFamily="2"/>
              </a:rPr>
              <a:t>Representing digital images</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850106" y="1143049"/>
            <a:ext cx="8491222" cy="5715246"/>
          </a:xfrm>
          <a:prstGeom prst="rect">
            <a:avLst/>
          </a:prstGeom>
          <a:noFill/>
          <a:ln>
            <a:noFill/>
          </a:ln>
        </p:spPr>
      </p:pic>
    </p:spTree>
    <p:extLst>
      <p:ext uri="{BB962C8B-B14F-4D97-AF65-F5344CB8AC3E}">
        <p14:creationId xmlns:p14="http://schemas.microsoft.com/office/powerpoint/2010/main" val="3749118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2829862" y="653171"/>
            <a:ext cx="7184880" cy="5062075"/>
          </a:xfrm>
          <a:prstGeom prst="rect">
            <a:avLst/>
          </a:prstGeom>
          <a:noFill/>
          <a:ln>
            <a:noFill/>
          </a:ln>
        </p:spPr>
      </p:pic>
      <p:sp>
        <p:nvSpPr>
          <p:cNvPr id="3" name="TextBox 2"/>
          <p:cNvSpPr txBox="1"/>
          <p:nvPr/>
        </p:nvSpPr>
        <p:spPr>
          <a:xfrm>
            <a:off x="1850106" y="3429148"/>
            <a:ext cx="1143049" cy="426847"/>
          </a:xfrm>
          <a:prstGeom prst="rect">
            <a:avLst/>
          </a:prstGeom>
          <a:noFill/>
          <a:ln>
            <a:noFill/>
          </a:ln>
        </p:spPr>
        <p:txBody>
          <a:bodyPr vert="horz" wrap="none" lIns="81646" tIns="40823" rIns="81646" bIns="40823" compatLnSpc="0"/>
          <a:lstStyle/>
          <a:p>
            <a:pPr hangingPunct="0"/>
            <a:r>
              <a:rPr lang="en-US" sz="1814">
                <a:latin typeface="Arial" pitchFamily="32"/>
                <a:ea typeface="Arial" pitchFamily="32"/>
                <a:cs typeface="Arial" pitchFamily="32"/>
              </a:rPr>
              <a:t>Rows</a:t>
            </a:r>
          </a:p>
        </p:txBody>
      </p:sp>
      <p:sp>
        <p:nvSpPr>
          <p:cNvPr id="4" name="TextBox 3"/>
          <p:cNvSpPr txBox="1"/>
          <p:nvPr/>
        </p:nvSpPr>
        <p:spPr>
          <a:xfrm>
            <a:off x="4804398" y="226324"/>
            <a:ext cx="1781197" cy="426847"/>
          </a:xfrm>
          <a:prstGeom prst="rect">
            <a:avLst/>
          </a:prstGeom>
          <a:noFill/>
          <a:ln>
            <a:noFill/>
          </a:ln>
        </p:spPr>
        <p:txBody>
          <a:bodyPr vert="horz" wrap="none" lIns="81646" tIns="40823" rIns="81646" bIns="40823" compatLnSpc="0"/>
          <a:lstStyle/>
          <a:p>
            <a:pPr hangingPunct="0"/>
            <a:r>
              <a:rPr lang="en-US" sz="1814">
                <a:latin typeface="Arial" pitchFamily="32"/>
                <a:ea typeface="Arial" pitchFamily="32"/>
                <a:cs typeface="Arial" pitchFamily="32"/>
              </a:rPr>
              <a:t>Columns</a:t>
            </a:r>
          </a:p>
        </p:txBody>
      </p:sp>
      <p:sp>
        <p:nvSpPr>
          <p:cNvPr id="5" name="TextBox 4"/>
          <p:cNvSpPr txBox="1"/>
          <p:nvPr/>
        </p:nvSpPr>
        <p:spPr>
          <a:xfrm>
            <a:off x="2126397" y="5878539"/>
            <a:ext cx="8378224" cy="724367"/>
          </a:xfrm>
          <a:prstGeom prst="rect">
            <a:avLst/>
          </a:prstGeom>
          <a:noFill/>
          <a:ln>
            <a:noFill/>
          </a:ln>
        </p:spPr>
        <p:txBody>
          <a:bodyPr vert="horz" wrap="none" lIns="81646" tIns="40823" rIns="81646" bIns="40823" compatLnSpc="0"/>
          <a:lstStyle/>
          <a:p>
            <a:pPr hangingPunct="0"/>
            <a:r>
              <a:rPr lang="en-US" sz="1996">
                <a:latin typeface="TimesNewRomanPSMT" pitchFamily="16"/>
                <a:ea typeface="TimesNewRomanPSMT" pitchFamily="16"/>
                <a:cs typeface="TimesNewRomanPSMT" pitchFamily="16"/>
              </a:rPr>
              <a:t>Digitization of a continuous image. The pixel at coordinates [</a:t>
            </a:r>
            <a:r>
              <a:rPr lang="en-US" sz="1996" i="1">
                <a:latin typeface="TimesNewRomanPS-ItalicMT" pitchFamily="16"/>
                <a:ea typeface="TimesNewRomanPS-ItalicMT" pitchFamily="16"/>
                <a:cs typeface="TimesNewRomanPS-ItalicMT" pitchFamily="16"/>
              </a:rPr>
              <a:t>m</a:t>
            </a:r>
            <a:r>
              <a:rPr lang="en-US" sz="1996">
                <a:latin typeface="TimesNewRomanPSMT" pitchFamily="16"/>
                <a:ea typeface="TimesNewRomanPSMT" pitchFamily="16"/>
                <a:cs typeface="TimesNewRomanPSMT" pitchFamily="16"/>
              </a:rPr>
              <a:t>=10, </a:t>
            </a:r>
            <a:r>
              <a:rPr lang="en-US" sz="1996" i="1">
                <a:latin typeface="TimesNewRomanPS-ItalicMT" pitchFamily="16"/>
                <a:ea typeface="TimesNewRomanPS-ItalicMT" pitchFamily="16"/>
                <a:cs typeface="TimesNewRomanPS-ItalicMT" pitchFamily="16"/>
              </a:rPr>
              <a:t>n</a:t>
            </a:r>
            <a:r>
              <a:rPr lang="en-US" sz="1996">
                <a:latin typeface="TimesNewRomanPSMT" pitchFamily="16"/>
                <a:ea typeface="TimesNewRomanPSMT" pitchFamily="16"/>
                <a:cs typeface="TimesNewRomanPSMT" pitchFamily="16"/>
              </a:rPr>
              <a:t>=3]</a:t>
            </a:r>
          </a:p>
        </p:txBody>
      </p:sp>
      <p:sp>
        <p:nvSpPr>
          <p:cNvPr id="6" name="TextBox 5"/>
          <p:cNvSpPr txBox="1"/>
          <p:nvPr/>
        </p:nvSpPr>
        <p:spPr>
          <a:xfrm>
            <a:off x="2145665" y="6368417"/>
            <a:ext cx="3133588" cy="393209"/>
          </a:xfrm>
          <a:prstGeom prst="rect">
            <a:avLst/>
          </a:prstGeom>
          <a:noFill/>
          <a:ln>
            <a:noFill/>
          </a:ln>
        </p:spPr>
        <p:txBody>
          <a:bodyPr vert="horz" wrap="none" lIns="81646" tIns="40823" rIns="81646" bIns="40823" compatLnSpc="0"/>
          <a:lstStyle/>
          <a:p>
            <a:pPr hangingPunct="0"/>
            <a:r>
              <a:rPr lang="en-US" sz="1996">
                <a:latin typeface="TimesNewRomanPSMT" pitchFamily="16"/>
                <a:ea typeface="TimesNewRomanPSMT" pitchFamily="16"/>
                <a:cs typeface="TimesNewRomanPSMT" pitchFamily="16"/>
              </a:rPr>
              <a:t>Value = </a:t>
            </a:r>
            <a:r>
              <a:rPr lang="en-US" sz="1996" i="1">
                <a:latin typeface="TimesNewRomanPS-ItalicMT" pitchFamily="16"/>
                <a:ea typeface="TimesNewRomanPS-ItalicMT" pitchFamily="16"/>
                <a:cs typeface="TimesNewRomanPS-ItalicMT" pitchFamily="16"/>
              </a:rPr>
              <a:t>a</a:t>
            </a:r>
            <a:r>
              <a:rPr lang="en-US" sz="1996">
                <a:latin typeface="TimesNewRomanPSMT" pitchFamily="16"/>
                <a:ea typeface="TimesNewRomanPSMT" pitchFamily="16"/>
                <a:cs typeface="TimesNewRomanPSMT" pitchFamily="16"/>
              </a:rPr>
              <a:t>(</a:t>
            </a:r>
            <a:r>
              <a:rPr lang="en-US" sz="1996" i="1">
                <a:latin typeface="TimesNewRomanPS-ItalicMT" pitchFamily="16"/>
                <a:ea typeface="TimesNewRomanPS-ItalicMT" pitchFamily="16"/>
                <a:cs typeface="TimesNewRomanPS-ItalicMT" pitchFamily="16"/>
              </a:rPr>
              <a:t>x</a:t>
            </a:r>
            <a:r>
              <a:rPr lang="en-US" sz="1996">
                <a:latin typeface="TimesNewRomanPSMT" pitchFamily="16"/>
                <a:ea typeface="TimesNewRomanPSMT" pitchFamily="16"/>
                <a:cs typeface="TimesNewRomanPSMT" pitchFamily="16"/>
              </a:rPr>
              <a:t>, </a:t>
            </a:r>
            <a:r>
              <a:rPr lang="en-US" sz="1996" i="1">
                <a:latin typeface="TimesNewRomanPS-ItalicMT" pitchFamily="16"/>
                <a:ea typeface="TimesNewRomanPS-ItalicMT" pitchFamily="16"/>
                <a:cs typeface="TimesNewRomanPS-ItalicMT" pitchFamily="16"/>
              </a:rPr>
              <a:t>y</a:t>
            </a:r>
            <a:r>
              <a:rPr lang="en-US" sz="1996">
                <a:latin typeface="TimesNewRomanPSMT" pitchFamily="16"/>
                <a:ea typeface="TimesNewRomanPSMT" pitchFamily="16"/>
                <a:cs typeface="TimesNewRomanPSMT" pitchFamily="16"/>
              </a:rPr>
              <a:t>, </a:t>
            </a:r>
            <a:r>
              <a:rPr lang="en-US" sz="1996" i="1">
                <a:latin typeface="TimesNewRomanPS-ItalicMT" pitchFamily="16"/>
                <a:ea typeface="TimesNewRomanPS-ItalicMT" pitchFamily="16"/>
                <a:cs typeface="TimesNewRomanPS-ItalicMT" pitchFamily="16"/>
              </a:rPr>
              <a:t>z</a:t>
            </a:r>
            <a:r>
              <a:rPr lang="en-US" sz="1996">
                <a:latin typeface="TimesNewRomanPSMT" pitchFamily="16"/>
                <a:ea typeface="TimesNewRomanPSMT" pitchFamily="16"/>
                <a:cs typeface="TimesNewRomanPSMT" pitchFamily="16"/>
              </a:rPr>
              <a:t>, </a:t>
            </a:r>
            <a:r>
              <a:rPr lang="en-US" sz="1996">
                <a:latin typeface="SymbolMT"/>
                <a:ea typeface="SymbolMT"/>
                <a:cs typeface="SymbolMT"/>
              </a:rPr>
              <a:t>λ</a:t>
            </a:r>
            <a:r>
              <a:rPr lang="en-US" sz="1996">
                <a:latin typeface="TimesNewRomanPSMT" pitchFamily="16"/>
                <a:ea typeface="TimesNewRomanPSMT" pitchFamily="16"/>
                <a:cs typeface="TimesNewRomanPSMT" pitchFamily="16"/>
              </a:rPr>
              <a:t>, </a:t>
            </a:r>
            <a:r>
              <a:rPr lang="en-US" sz="1996" i="1">
                <a:latin typeface="TimesNewRomanPS-ItalicMT" pitchFamily="16"/>
                <a:ea typeface="TimesNewRomanPS-ItalicMT" pitchFamily="16"/>
                <a:cs typeface="TimesNewRomanPS-ItalicMT" pitchFamily="16"/>
              </a:rPr>
              <a:t>t</a:t>
            </a:r>
            <a:r>
              <a:rPr lang="en-US" sz="1996">
                <a:latin typeface="TimesNewRomanPSMT" pitchFamily="16"/>
                <a:ea typeface="TimesNewRomanPSMT" pitchFamily="16"/>
                <a:cs typeface="TimesNewRomanPSMT" pitchFamily="16"/>
              </a:rPr>
              <a:t>)  </a:t>
            </a:r>
          </a:p>
        </p:txBody>
      </p:sp>
    </p:spTree>
    <p:extLst>
      <p:ext uri="{BB962C8B-B14F-4D97-AF65-F5344CB8AC3E}">
        <p14:creationId xmlns:p14="http://schemas.microsoft.com/office/powerpoint/2010/main" val="1977437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076756" y="-28413"/>
            <a:ext cx="8229627" cy="1145009"/>
          </a:xfrm>
        </p:spPr>
        <p:txBody>
          <a:bodyPr/>
          <a:lstStyle/>
          <a:p>
            <a:pPr lvl="0"/>
            <a:r>
              <a:rPr lang="x-none" sz="2903">
                <a:solidFill>
                  <a:srgbClr val="9900FF"/>
                </a:solidFill>
                <a:latin typeface="TimesNewRomanPSMT" pitchFamily="16"/>
              </a:rPr>
              <a:t>Common values of digital image parameters</a:t>
            </a:r>
          </a:p>
        </p:txBody>
      </p:sp>
      <p:sp>
        <p:nvSpPr>
          <p:cNvPr id="3" name="Text Placeholder 2"/>
          <p:cNvSpPr txBox="1">
            <a:spLocks noGrp="1"/>
          </p:cNvSpPr>
          <p:nvPr>
            <p:ph type="body" idx="4294967295"/>
          </p:nvPr>
        </p:nvSpPr>
        <p:spPr>
          <a:xfrm>
            <a:off x="1948408" y="1084264"/>
            <a:ext cx="8229627" cy="3977811"/>
          </a:xfrm>
        </p:spPr>
        <p:txBody>
          <a:bodyPr/>
          <a:lstStyle/>
          <a:p>
            <a:pPr lvl="0"/>
            <a:r>
              <a:rPr lang="x-none" sz="2359" i="1" dirty="0">
                <a:latin typeface="TimesNewRomanPS-ItalicMT" pitchFamily="16"/>
              </a:rPr>
              <a:t>Parameter        Symbol                        Typical values</a:t>
            </a:r>
          </a:p>
          <a:p>
            <a:pPr lvl="0"/>
            <a:r>
              <a:rPr lang="x-none" sz="2359" dirty="0">
                <a:latin typeface="TimesNewRomanPSMT" pitchFamily="16"/>
              </a:rPr>
              <a:t>Rows                  M</a:t>
            </a:r>
            <a:r>
              <a:rPr lang="x-none" sz="2359" i="1" dirty="0">
                <a:latin typeface="TimesNewRomanPS-ItalicMT" pitchFamily="16"/>
              </a:rPr>
              <a:t>                       </a:t>
            </a:r>
            <a:r>
              <a:rPr lang="x-none" sz="2359" dirty="0" smtClean="0">
                <a:latin typeface="TimesNewRomanPSMT" pitchFamily="16"/>
              </a:rPr>
              <a:t>256,512,525,625,1024,1080</a:t>
            </a:r>
            <a:endParaRPr lang="x-none" sz="2359" dirty="0">
              <a:latin typeface="TimesNewRomanPSMT" pitchFamily="16"/>
            </a:endParaRPr>
          </a:p>
          <a:p>
            <a:pPr lvl="0"/>
            <a:r>
              <a:rPr lang="x-none" sz="2359" dirty="0">
                <a:latin typeface="TimesNewRomanPSMT" pitchFamily="16"/>
              </a:rPr>
              <a:t>Columns             N</a:t>
            </a:r>
            <a:r>
              <a:rPr lang="x-none" sz="2359" i="1" dirty="0">
                <a:latin typeface="TimesNewRomanPS-ItalicMT" pitchFamily="16"/>
              </a:rPr>
              <a:t>                                 </a:t>
            </a:r>
            <a:r>
              <a:rPr lang="x-none" sz="2359" dirty="0">
                <a:latin typeface="TimesNewRomanPSMT" pitchFamily="16"/>
              </a:rPr>
              <a:t>256,512,768,1024,1920</a:t>
            </a:r>
          </a:p>
          <a:p>
            <a:pPr lvl="0"/>
            <a:r>
              <a:rPr lang="x-none" sz="2359" dirty="0">
                <a:latin typeface="TimesNewRomanPSMT" pitchFamily="16"/>
              </a:rPr>
              <a:t>Gray Levels        </a:t>
            </a:r>
            <a:r>
              <a:rPr lang="x-none" sz="2359" i="1" dirty="0">
                <a:latin typeface="TimesNewRomanPS-ItalicMT" pitchFamily="16"/>
              </a:rPr>
              <a:t>L                                  </a:t>
            </a:r>
            <a:r>
              <a:rPr lang="x-none" sz="2359" dirty="0">
                <a:latin typeface="TimesNewRomanPSMT" pitchFamily="16"/>
              </a:rPr>
              <a:t>2,64,256,1024,4096,16384</a:t>
            </a:r>
          </a:p>
          <a:p>
            <a:pPr lvl="0"/>
            <a:endParaRPr lang="x-none" sz="2359" dirty="0">
              <a:latin typeface="TimesNewRomanPSMT" pitchFamily="16"/>
            </a:endParaRPr>
          </a:p>
          <a:p>
            <a:pPr lvl="0"/>
            <a:r>
              <a:rPr lang="x-none" sz="2359" i="1" dirty="0">
                <a:latin typeface="TimesNewRomanPS-ItalicMT" pitchFamily="16"/>
              </a:rPr>
              <a:t>M</a:t>
            </a:r>
            <a:r>
              <a:rPr lang="x-none" sz="2359" dirty="0">
                <a:latin typeface="TimesNewRomanPSMT" pitchFamily="16"/>
              </a:rPr>
              <a:t>=</a:t>
            </a:r>
            <a:r>
              <a:rPr lang="x-none" sz="2359" i="1" dirty="0">
                <a:latin typeface="TimesNewRomanPS-ItalicMT" pitchFamily="16"/>
              </a:rPr>
              <a:t>N</a:t>
            </a:r>
            <a:r>
              <a:rPr lang="x-none" sz="2359" dirty="0">
                <a:latin typeface="TimesNewRomanPSMT" pitchFamily="16"/>
              </a:rPr>
              <a:t>=</a:t>
            </a:r>
            <a:r>
              <a:rPr lang="x-none" sz="2359" i="1" dirty="0">
                <a:latin typeface="TimesNewRomanPS-ItalicMT" pitchFamily="16"/>
              </a:rPr>
              <a:t>2k </a:t>
            </a:r>
            <a:r>
              <a:rPr lang="x-none" sz="2359" dirty="0">
                <a:latin typeface="TimesNewRomanPSMT" pitchFamily="16"/>
              </a:rPr>
              <a:t>where {</a:t>
            </a:r>
            <a:r>
              <a:rPr lang="x-none" sz="2359" i="1" dirty="0">
                <a:latin typeface="TimesNewRomanPS-ItalicMT" pitchFamily="16"/>
              </a:rPr>
              <a:t>k </a:t>
            </a:r>
            <a:r>
              <a:rPr lang="x-none" sz="2359" dirty="0">
                <a:latin typeface="TimesNewRomanPSMT" pitchFamily="16"/>
              </a:rPr>
              <a:t>= 8,9,10,11,12}.</a:t>
            </a:r>
          </a:p>
        </p:txBody>
      </p:sp>
    </p:spTree>
    <p:extLst>
      <p:ext uri="{BB962C8B-B14F-4D97-AF65-F5344CB8AC3E}">
        <p14:creationId xmlns:p14="http://schemas.microsoft.com/office/powerpoint/2010/main" val="1450797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716532" y="40170"/>
            <a:ext cx="2419672" cy="3225685"/>
          </a:xfrm>
          <a:prstGeom prst="rect">
            <a:avLst/>
          </a:prstGeom>
          <a:noFill/>
          <a:ln>
            <a:noFill/>
          </a:ln>
        </p:spPr>
      </p:pic>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4462790" y="1143049"/>
            <a:ext cx="2419345" cy="3225685"/>
          </a:xfrm>
          <a:prstGeom prst="rect">
            <a:avLst/>
          </a:prstGeom>
          <a:noFill/>
          <a:ln>
            <a:noFill/>
          </a:ln>
        </p:spPr>
      </p:pic>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7268485" y="2286099"/>
            <a:ext cx="2419672" cy="3225685"/>
          </a:xfrm>
          <a:prstGeom prst="rect">
            <a:avLst/>
          </a:prstGeom>
          <a:noFill/>
          <a:ln>
            <a:noFill/>
          </a:ln>
        </p:spPr>
      </p:pic>
      <p:pic>
        <p:nvPicPr>
          <p:cNvPr id="5" name="Picture 4">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7268812" y="2286099"/>
            <a:ext cx="2419345" cy="3225685"/>
          </a:xfrm>
          <a:prstGeom prst="rect">
            <a:avLst/>
          </a:prstGeom>
          <a:noFill/>
          <a:ln>
            <a:noFill/>
          </a:ln>
        </p:spPr>
      </p:pic>
      <p:pic>
        <p:nvPicPr>
          <p:cNvPr id="6" name="Picture 5">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4462790" y="1143049"/>
            <a:ext cx="2419345" cy="3225685"/>
          </a:xfrm>
          <a:prstGeom prst="rect">
            <a:avLst/>
          </a:prstGeom>
          <a:noFill/>
          <a:ln>
            <a:noFill/>
          </a:ln>
        </p:spPr>
      </p:pic>
      <p:pic>
        <p:nvPicPr>
          <p:cNvPr id="7" name="Pictur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1686813" y="3429148"/>
            <a:ext cx="2419345" cy="3225685"/>
          </a:xfrm>
          <a:prstGeom prst="rect">
            <a:avLst/>
          </a:prstGeom>
          <a:noFill/>
          <a:ln>
            <a:noFill/>
          </a:ln>
        </p:spPr>
      </p:pic>
      <p:sp>
        <p:nvSpPr>
          <p:cNvPr id="8" name="Freeform 7"/>
          <p:cNvSpPr/>
          <p:nvPr/>
        </p:nvSpPr>
        <p:spPr>
          <a:xfrm>
            <a:off x="4238425" y="236122"/>
            <a:ext cx="1852721" cy="32657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en-US" sz="1633">
                <a:latin typeface="Arial" pitchFamily="18"/>
                <a:ea typeface="Andale Sans UI" pitchFamily="2"/>
                <a:cs typeface="Tahoma" pitchFamily="2"/>
              </a:rPr>
              <a:t>Continuous image</a:t>
            </a:r>
          </a:p>
        </p:txBody>
      </p:sp>
      <p:sp>
        <p:nvSpPr>
          <p:cNvPr id="9" name="Freeform 8"/>
          <p:cNvSpPr/>
          <p:nvPr/>
        </p:nvSpPr>
        <p:spPr>
          <a:xfrm>
            <a:off x="4907599" y="5134904"/>
            <a:ext cx="1375346" cy="32657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en-US" sz="1633">
                <a:latin typeface="Arial" pitchFamily="18"/>
                <a:ea typeface="Andale Sans UI" pitchFamily="2"/>
                <a:cs typeface="Tahoma" pitchFamily="2"/>
              </a:rPr>
              <a:t>Digital image</a:t>
            </a:r>
          </a:p>
        </p:txBody>
      </p:sp>
    </p:spTree>
    <p:extLst>
      <p:ext uri="{BB962C8B-B14F-4D97-AF65-F5344CB8AC3E}">
        <p14:creationId xmlns:p14="http://schemas.microsoft.com/office/powerpoint/2010/main" val="3468134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248561" y="-163292"/>
            <a:ext cx="8994466" cy="1145009"/>
          </a:xfrm>
        </p:spPr>
        <p:txBody>
          <a:bodyPr/>
          <a:lstStyle/>
          <a:p>
            <a:pPr>
              <a:spcBef>
                <a:spcPts val="656"/>
              </a:spcBef>
              <a:buSzPct val="45000"/>
              <a:buFont typeface="StarSymbol"/>
              <a:buChar char="●"/>
            </a:pPr>
            <a:r>
              <a:rPr lang="x-none" sz="3266" dirty="0">
                <a:solidFill>
                  <a:srgbClr val="9900FF"/>
                </a:solidFill>
                <a:latin typeface="Arial" pitchFamily="18"/>
                <a:cs typeface="Tahoma" pitchFamily="2"/>
              </a:rPr>
              <a:t>Number of storage bits</a:t>
            </a:r>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248560" y="981717"/>
            <a:ext cx="8341646" cy="4749206"/>
          </a:xfrm>
          <a:prstGeom prst="rect">
            <a:avLst/>
          </a:prstGeom>
          <a:noFill/>
          <a:ln>
            <a:noFill/>
          </a:ln>
        </p:spPr>
      </p:pic>
    </p:spTree>
    <p:extLst>
      <p:ext uri="{BB962C8B-B14F-4D97-AF65-F5344CB8AC3E}">
        <p14:creationId xmlns:p14="http://schemas.microsoft.com/office/powerpoint/2010/main" val="1289254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018" y="248194"/>
            <a:ext cx="10726782" cy="5928769"/>
          </a:xfrm>
        </p:spPr>
      </p:pic>
    </p:spTree>
    <p:extLst>
      <p:ext uri="{BB962C8B-B14F-4D97-AF65-F5344CB8AC3E}">
        <p14:creationId xmlns:p14="http://schemas.microsoft.com/office/powerpoint/2010/main" val="14678258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523520" y="756862"/>
            <a:ext cx="9539562" cy="544636"/>
          </a:xfrm>
        </p:spPr>
        <p:txBody>
          <a:bodyPr>
            <a:spAutoFit/>
          </a:bodyPr>
          <a:lstStyle/>
          <a:p>
            <a:pPr lvl="0"/>
            <a:r>
              <a:rPr lang="x-none" sz="3266" dirty="0">
                <a:solidFill>
                  <a:srgbClr val="9900FF"/>
                </a:solidFill>
                <a:latin typeface="Arial" pitchFamily="18"/>
                <a:cs typeface="Tahoma" pitchFamily="2"/>
              </a:rPr>
              <a:t>Relation of Quantization with gray level resolution</a:t>
            </a:r>
          </a:p>
        </p:txBody>
      </p:sp>
      <p:sp>
        <p:nvSpPr>
          <p:cNvPr id="3" name="Text Placeholder 2"/>
          <p:cNvSpPr txBox="1">
            <a:spLocks noGrp="1"/>
          </p:cNvSpPr>
          <p:nvPr>
            <p:ph type="body" idx="4294967295"/>
          </p:nvPr>
        </p:nvSpPr>
        <p:spPr>
          <a:xfrm>
            <a:off x="1523520" y="1647951"/>
            <a:ext cx="9144393" cy="7584947"/>
          </a:xfrm>
        </p:spPr>
        <p:txBody>
          <a:bodyPr/>
          <a:lstStyle/>
          <a:p>
            <a:pPr lvl="0"/>
            <a:endParaRPr lang="x-none" dirty="0">
              <a:latin typeface="Arial" pitchFamily="18"/>
              <a:cs typeface="Tahoma" pitchFamily="2"/>
            </a:endParaRPr>
          </a:p>
          <a:p>
            <a:pPr lvl="0"/>
            <a:endParaRPr lang="x-none" dirty="0">
              <a:latin typeface="Arial" pitchFamily="18"/>
              <a:cs typeface="Tahoma" pitchFamily="2"/>
            </a:endParaRPr>
          </a:p>
          <a:p>
            <a:pPr lvl="0"/>
            <a:r>
              <a:rPr lang="x-none" dirty="0">
                <a:latin typeface="Arial" pitchFamily="18"/>
                <a:cs typeface="Tahoma" pitchFamily="2"/>
              </a:rPr>
              <a:t>L—no. Of gray levels</a:t>
            </a:r>
          </a:p>
          <a:p>
            <a:pPr lvl="0"/>
            <a:r>
              <a:rPr lang="x-none" dirty="0">
                <a:latin typeface="Arial" pitchFamily="18"/>
                <a:cs typeface="Tahoma" pitchFamily="2"/>
              </a:rPr>
              <a:t>K-no of bits per pixel</a:t>
            </a:r>
          </a:p>
          <a:p>
            <a:pPr lvl="0">
              <a:buSzPct val="45000"/>
              <a:buFont typeface="StarSymbol"/>
              <a:buChar char="●"/>
            </a:pPr>
            <a:r>
              <a:rPr lang="x-none" dirty="0">
                <a:solidFill>
                  <a:srgbClr val="0000CC"/>
                </a:solidFill>
                <a:latin typeface="Arial" pitchFamily="18"/>
                <a:cs typeface="Tahoma" pitchFamily="2"/>
              </a:rPr>
              <a:t>Reducing the gray level</a:t>
            </a:r>
          </a:p>
          <a:p>
            <a:pPr lvl="0">
              <a:buSzPct val="45000"/>
              <a:buFont typeface="StarSymbol"/>
              <a:buChar char="●"/>
            </a:pPr>
            <a:r>
              <a:rPr lang="x-none" dirty="0">
                <a:latin typeface="Arial" pitchFamily="18"/>
                <a:cs typeface="Tahoma" pitchFamily="2"/>
              </a:rPr>
              <a:t>For example:</a:t>
            </a:r>
          </a:p>
          <a:p>
            <a:pPr lvl="0">
              <a:buSzPct val="45000"/>
              <a:buFont typeface="StarSymbol"/>
              <a:buChar char="●"/>
            </a:pPr>
            <a:r>
              <a:rPr lang="x-none" dirty="0">
                <a:latin typeface="Arial" pitchFamily="18"/>
                <a:cs typeface="Tahoma" pitchFamily="2"/>
              </a:rPr>
              <a:t>Lets say you have an image of 8bpp, that has 256 different levels. It is a grayscale image and the image looks something like this.</a:t>
            </a:r>
          </a:p>
          <a:p>
            <a:pPr lvl="0">
              <a:buSzPct val="45000"/>
              <a:buFont typeface="StarSymbol"/>
              <a:buChar char="●"/>
            </a:pPr>
            <a:endParaRPr lang="x-none" dirty="0">
              <a:latin typeface="Arial" pitchFamily="18"/>
              <a:cs typeface="Tahoma" pitchFamily="2"/>
            </a:endParaRPr>
          </a:p>
          <a:p>
            <a:pPr lvl="0">
              <a:buSzPct val="45000"/>
              <a:buFont typeface="StarSymbol"/>
              <a:buChar char="●"/>
            </a:pPr>
            <a:endParaRPr lang="x-none" dirty="0">
              <a:latin typeface="Arial" pitchFamily="18"/>
              <a:cs typeface="Tahoma" pitchFamily="2"/>
            </a:endParaRPr>
          </a:p>
          <a:p>
            <a:pPr lvl="0">
              <a:buSzPct val="45000"/>
              <a:buFont typeface="StarSymbol"/>
              <a:buChar char="●"/>
            </a:pPr>
            <a:endParaRPr lang="x-none" dirty="0">
              <a:latin typeface="Arial" pitchFamily="18"/>
              <a:cs typeface="Tahoma" pitchFamily="2"/>
            </a:endParaRPr>
          </a:p>
          <a:p>
            <a:pPr lvl="0">
              <a:buSzPct val="45000"/>
              <a:buFont typeface="StarSymbol"/>
              <a:buChar char="●"/>
            </a:pPr>
            <a:endParaRPr lang="x-none" dirty="0">
              <a:latin typeface="Arial" pitchFamily="18"/>
              <a:cs typeface="Tahoma" pitchFamily="2"/>
            </a:endParaRPr>
          </a:p>
          <a:p>
            <a:pPr lvl="0">
              <a:buSzPct val="45000"/>
              <a:buFont typeface="StarSymbol"/>
              <a:buChar char="●"/>
            </a:pPr>
            <a:endParaRPr lang="x-none" dirty="0">
              <a:latin typeface="Arial" pitchFamily="18"/>
              <a:cs typeface="Tahoma" pitchFamily="2"/>
            </a:endParaRPr>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3972911" y="1796221"/>
            <a:ext cx="2861542" cy="979756"/>
          </a:xfrm>
          <a:prstGeom prst="rect">
            <a:avLst/>
          </a:prstGeom>
          <a:noFill/>
          <a:ln>
            <a:noFill/>
          </a:ln>
        </p:spPr>
      </p:pic>
    </p:spTree>
    <p:extLst>
      <p:ext uri="{BB962C8B-B14F-4D97-AF65-F5344CB8AC3E}">
        <p14:creationId xmlns:p14="http://schemas.microsoft.com/office/powerpoint/2010/main" val="3911213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2013399" y="326586"/>
            <a:ext cx="1959513" cy="1632927"/>
          </a:xfrm>
          <a:prstGeom prst="rect">
            <a:avLst/>
          </a:prstGeom>
          <a:noFill/>
          <a:ln>
            <a:noFill/>
          </a:ln>
        </p:spPr>
      </p:pic>
      <p:sp>
        <p:nvSpPr>
          <p:cNvPr id="3" name="TextBox 2"/>
          <p:cNvSpPr txBox="1"/>
          <p:nvPr/>
        </p:nvSpPr>
        <p:spPr>
          <a:xfrm>
            <a:off x="1850106" y="2122806"/>
            <a:ext cx="1668198" cy="314828"/>
          </a:xfrm>
          <a:prstGeom prst="rect">
            <a:avLst/>
          </a:prstGeom>
          <a:noFill/>
          <a:ln>
            <a:noFill/>
          </a:ln>
        </p:spPr>
        <p:txBody>
          <a:bodyPr vert="horz" wrap="none" lIns="81646" tIns="40823" rIns="81646" bIns="40823" compatLnSpc="0"/>
          <a:lstStyle/>
          <a:p>
            <a:pPr hangingPunct="0"/>
            <a:r>
              <a:rPr lang="en-US" sz="1633">
                <a:latin typeface="Arial" pitchFamily="18"/>
                <a:ea typeface="Andale Sans UI" pitchFamily="2"/>
                <a:cs typeface="Tahoma" pitchFamily="2"/>
              </a:rPr>
              <a:t>256 Gray Levels</a:t>
            </a:r>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4789375" y="387331"/>
            <a:ext cx="2122806" cy="1735474"/>
          </a:xfrm>
          <a:prstGeom prst="rect">
            <a:avLst/>
          </a:prstGeom>
          <a:noFill/>
          <a:ln>
            <a:noFill/>
          </a:ln>
        </p:spPr>
      </p:pic>
      <p:pic>
        <p:nvPicPr>
          <p:cNvPr id="5" name="Picture 4">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7728644" y="395822"/>
            <a:ext cx="2122806" cy="1726984"/>
          </a:xfrm>
          <a:prstGeom prst="rect">
            <a:avLst/>
          </a:prstGeom>
          <a:noFill/>
          <a:ln>
            <a:noFill/>
          </a:ln>
        </p:spPr>
      </p:pic>
      <p:pic>
        <p:nvPicPr>
          <p:cNvPr id="6" name="Picture 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013399" y="2612684"/>
            <a:ext cx="1959513" cy="1744293"/>
          </a:xfrm>
          <a:prstGeom prst="rect">
            <a:avLst/>
          </a:prstGeom>
          <a:noFill/>
          <a:ln>
            <a:noFill/>
          </a:ln>
        </p:spPr>
      </p:pic>
      <p:pic>
        <p:nvPicPr>
          <p:cNvPr id="7" name="Picture 6">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4678010" y="2612684"/>
            <a:ext cx="2234171" cy="1632927"/>
          </a:xfrm>
          <a:prstGeom prst="rect">
            <a:avLst/>
          </a:prstGeom>
          <a:noFill/>
          <a:ln>
            <a:noFill/>
          </a:ln>
        </p:spPr>
      </p:pic>
      <p:pic>
        <p:nvPicPr>
          <p:cNvPr id="8" name="Picture 7">
            <a:extLst>
              <a:ext uri="{FF2B5EF4-FFF2-40B4-BE49-F238E27FC236}">
                <a16:creationId xmlns:a16="http://schemas.microsoft.com/office/drawing/2014/main" xmlns="" id="{00000000-0000-0000-0000-000000000000}"/>
              </a:ext>
            </a:extLst>
          </p:cNvPr>
          <p:cNvPicPr>
            <a:picLocks noChangeAspect="1"/>
          </p:cNvPicPr>
          <p:nvPr/>
        </p:nvPicPr>
        <p:blipFill>
          <a:blip r:embed="rId8">
            <a:lum/>
            <a:alphaModFix/>
          </a:blip>
          <a:srcRect/>
          <a:stretch>
            <a:fillRect/>
          </a:stretch>
        </p:blipFill>
        <p:spPr>
          <a:xfrm>
            <a:off x="7565352" y="2612685"/>
            <a:ext cx="2286098" cy="1735474"/>
          </a:xfrm>
          <a:prstGeom prst="rect">
            <a:avLst/>
          </a:prstGeom>
          <a:noFill/>
          <a:ln>
            <a:noFill/>
          </a:ln>
        </p:spPr>
      </p:pic>
      <p:pic>
        <p:nvPicPr>
          <p:cNvPr id="9" name="Picture 8">
            <a:extLst>
              <a:ext uri="{FF2B5EF4-FFF2-40B4-BE49-F238E27FC236}">
                <a16:creationId xmlns:a16="http://schemas.microsoft.com/office/drawing/2014/main" xmlns="" id="{00000000-0000-0000-0000-000000000000}"/>
              </a:ext>
            </a:extLst>
          </p:cNvPr>
          <p:cNvPicPr>
            <a:picLocks noChangeAspect="1"/>
          </p:cNvPicPr>
          <p:nvPr/>
        </p:nvPicPr>
        <p:blipFill>
          <a:blip r:embed="rId9">
            <a:lum/>
            <a:alphaModFix/>
          </a:blip>
          <a:srcRect/>
          <a:stretch>
            <a:fillRect/>
          </a:stretch>
        </p:blipFill>
        <p:spPr>
          <a:xfrm>
            <a:off x="2176691" y="4735490"/>
            <a:ext cx="2449391" cy="1796220"/>
          </a:xfrm>
          <a:prstGeom prst="rect">
            <a:avLst/>
          </a:prstGeom>
          <a:noFill/>
          <a:ln>
            <a:noFill/>
          </a:ln>
        </p:spPr>
      </p:pic>
      <p:pic>
        <p:nvPicPr>
          <p:cNvPr id="10" name="Picture 9">
            <a:extLst>
              <a:ext uri="{FF2B5EF4-FFF2-40B4-BE49-F238E27FC236}">
                <a16:creationId xmlns:a16="http://schemas.microsoft.com/office/drawing/2014/main" xmlns="" id="{00000000-0000-0000-0000-000000000000}"/>
              </a:ext>
            </a:extLst>
          </p:cNvPr>
          <p:cNvPicPr>
            <a:picLocks noChangeAspect="1"/>
          </p:cNvPicPr>
          <p:nvPr/>
        </p:nvPicPr>
        <p:blipFill>
          <a:blip r:embed="rId10">
            <a:lum/>
            <a:alphaModFix/>
          </a:blip>
          <a:srcRect/>
          <a:stretch>
            <a:fillRect/>
          </a:stretch>
        </p:blipFill>
        <p:spPr>
          <a:xfrm>
            <a:off x="5932424" y="4898783"/>
            <a:ext cx="2449391" cy="1632927"/>
          </a:xfrm>
          <a:prstGeom prst="rect">
            <a:avLst/>
          </a:prstGeom>
          <a:noFill/>
          <a:ln>
            <a:noFill/>
          </a:ln>
        </p:spPr>
      </p:pic>
      <p:sp>
        <p:nvSpPr>
          <p:cNvPr id="11" name="TextBox 10"/>
          <p:cNvSpPr txBox="1"/>
          <p:nvPr/>
        </p:nvSpPr>
        <p:spPr>
          <a:xfrm>
            <a:off x="4462790" y="2122806"/>
            <a:ext cx="1959513" cy="326585"/>
          </a:xfrm>
          <a:prstGeom prst="rect">
            <a:avLst/>
          </a:prstGeom>
          <a:noFill/>
          <a:ln>
            <a:noFill/>
          </a:ln>
        </p:spPr>
        <p:txBody>
          <a:bodyPr vert="horz" wrap="none" lIns="81646" tIns="40823" rIns="81646" bIns="40823" compatLnSpc="0"/>
          <a:lstStyle/>
          <a:p>
            <a:pPr hangingPunct="0"/>
            <a:r>
              <a:rPr lang="en-US" sz="1633">
                <a:latin typeface="Arial" pitchFamily="18"/>
                <a:ea typeface="Andale Sans UI" pitchFamily="2"/>
                <a:cs typeface="Tahoma" pitchFamily="2"/>
              </a:rPr>
              <a:t>128 Gray Levels</a:t>
            </a:r>
          </a:p>
        </p:txBody>
      </p:sp>
      <p:sp>
        <p:nvSpPr>
          <p:cNvPr id="12" name="TextBox 11"/>
          <p:cNvSpPr txBox="1"/>
          <p:nvPr/>
        </p:nvSpPr>
        <p:spPr>
          <a:xfrm>
            <a:off x="7565352" y="2122806"/>
            <a:ext cx="1668198" cy="314828"/>
          </a:xfrm>
          <a:prstGeom prst="rect">
            <a:avLst/>
          </a:prstGeom>
          <a:noFill/>
          <a:ln>
            <a:noFill/>
          </a:ln>
        </p:spPr>
        <p:txBody>
          <a:bodyPr vert="horz" wrap="none" lIns="81646" tIns="40823" rIns="81646" bIns="40823" compatLnSpc="0"/>
          <a:lstStyle/>
          <a:p>
            <a:pPr hangingPunct="0"/>
            <a:r>
              <a:rPr lang="en-US" sz="1633">
                <a:latin typeface="Arial" pitchFamily="18"/>
                <a:ea typeface="Andale Sans UI" pitchFamily="2"/>
                <a:cs typeface="Tahoma" pitchFamily="2"/>
              </a:rPr>
              <a:t>64 Gray Levels</a:t>
            </a:r>
          </a:p>
        </p:txBody>
      </p:sp>
      <p:sp>
        <p:nvSpPr>
          <p:cNvPr id="13" name="TextBox 12"/>
          <p:cNvSpPr txBox="1"/>
          <p:nvPr/>
        </p:nvSpPr>
        <p:spPr>
          <a:xfrm>
            <a:off x="2141420" y="4408904"/>
            <a:ext cx="1668198" cy="314828"/>
          </a:xfrm>
          <a:prstGeom prst="rect">
            <a:avLst/>
          </a:prstGeom>
          <a:noFill/>
          <a:ln>
            <a:noFill/>
          </a:ln>
        </p:spPr>
        <p:txBody>
          <a:bodyPr vert="horz" wrap="none" lIns="81646" tIns="40823" rIns="81646" bIns="40823" compatLnSpc="0"/>
          <a:lstStyle/>
          <a:p>
            <a:pPr hangingPunct="0"/>
            <a:r>
              <a:rPr lang="en-US" sz="1633">
                <a:latin typeface="Arial" pitchFamily="18"/>
                <a:ea typeface="Andale Sans UI" pitchFamily="2"/>
                <a:cs typeface="Tahoma" pitchFamily="2"/>
              </a:rPr>
              <a:t>32 Gray Levels</a:t>
            </a:r>
          </a:p>
        </p:txBody>
      </p:sp>
      <p:sp>
        <p:nvSpPr>
          <p:cNvPr id="14" name="TextBox 13"/>
          <p:cNvSpPr txBox="1"/>
          <p:nvPr/>
        </p:nvSpPr>
        <p:spPr>
          <a:xfrm>
            <a:off x="4626083" y="4408904"/>
            <a:ext cx="1668198" cy="314828"/>
          </a:xfrm>
          <a:prstGeom prst="rect">
            <a:avLst/>
          </a:prstGeom>
          <a:noFill/>
          <a:ln>
            <a:noFill/>
          </a:ln>
        </p:spPr>
        <p:txBody>
          <a:bodyPr vert="horz" wrap="none" lIns="81646" tIns="40823" rIns="81646" bIns="40823" compatLnSpc="0"/>
          <a:lstStyle/>
          <a:p>
            <a:pPr hangingPunct="0"/>
            <a:r>
              <a:rPr lang="en-US" sz="1633">
                <a:latin typeface="Arial" pitchFamily="18"/>
                <a:ea typeface="Andale Sans UI" pitchFamily="2"/>
                <a:cs typeface="Tahoma" pitchFamily="2"/>
              </a:rPr>
              <a:t>16 Gray Levels</a:t>
            </a:r>
          </a:p>
        </p:txBody>
      </p:sp>
      <p:sp>
        <p:nvSpPr>
          <p:cNvPr id="15" name="TextBox 14"/>
          <p:cNvSpPr txBox="1"/>
          <p:nvPr/>
        </p:nvSpPr>
        <p:spPr>
          <a:xfrm>
            <a:off x="7856666" y="4420662"/>
            <a:ext cx="1668198" cy="314828"/>
          </a:xfrm>
          <a:prstGeom prst="rect">
            <a:avLst/>
          </a:prstGeom>
          <a:noFill/>
          <a:ln>
            <a:noFill/>
          </a:ln>
        </p:spPr>
        <p:txBody>
          <a:bodyPr vert="horz" wrap="none" lIns="81646" tIns="40823" rIns="81646" bIns="40823" compatLnSpc="0"/>
          <a:lstStyle/>
          <a:p>
            <a:pPr hangingPunct="0"/>
            <a:r>
              <a:rPr lang="en-US" sz="1633">
                <a:latin typeface="Arial" pitchFamily="18"/>
                <a:ea typeface="Andale Sans UI" pitchFamily="2"/>
                <a:cs typeface="Tahoma" pitchFamily="2"/>
              </a:rPr>
              <a:t>8 Gray Levels</a:t>
            </a:r>
          </a:p>
        </p:txBody>
      </p:sp>
      <p:sp>
        <p:nvSpPr>
          <p:cNvPr id="16" name="TextBox 15"/>
          <p:cNvSpPr txBox="1"/>
          <p:nvPr/>
        </p:nvSpPr>
        <p:spPr>
          <a:xfrm>
            <a:off x="2304712" y="6531710"/>
            <a:ext cx="1668198" cy="314828"/>
          </a:xfrm>
          <a:prstGeom prst="rect">
            <a:avLst/>
          </a:prstGeom>
          <a:noFill/>
          <a:ln>
            <a:noFill/>
          </a:ln>
        </p:spPr>
        <p:txBody>
          <a:bodyPr vert="horz" wrap="none" lIns="81646" tIns="40823" rIns="81646" bIns="40823" compatLnSpc="0"/>
          <a:lstStyle/>
          <a:p>
            <a:pPr hangingPunct="0"/>
            <a:r>
              <a:rPr lang="en-US" sz="1633">
                <a:latin typeface="Arial" pitchFamily="18"/>
                <a:ea typeface="Andale Sans UI" pitchFamily="2"/>
                <a:cs typeface="Tahoma" pitchFamily="2"/>
              </a:rPr>
              <a:t>4 Gray Levels</a:t>
            </a:r>
          </a:p>
        </p:txBody>
      </p:sp>
      <p:sp>
        <p:nvSpPr>
          <p:cNvPr id="17" name="TextBox 16"/>
          <p:cNvSpPr txBox="1"/>
          <p:nvPr/>
        </p:nvSpPr>
        <p:spPr>
          <a:xfrm>
            <a:off x="6060446" y="6543467"/>
            <a:ext cx="1668198" cy="314828"/>
          </a:xfrm>
          <a:prstGeom prst="rect">
            <a:avLst/>
          </a:prstGeom>
          <a:noFill/>
          <a:ln>
            <a:noFill/>
          </a:ln>
        </p:spPr>
        <p:txBody>
          <a:bodyPr vert="horz" wrap="none" lIns="81646" tIns="40823" rIns="81646" bIns="40823" compatLnSpc="0"/>
          <a:lstStyle/>
          <a:p>
            <a:pPr hangingPunct="0"/>
            <a:r>
              <a:rPr lang="en-US" sz="1633">
                <a:latin typeface="Arial" pitchFamily="18"/>
                <a:ea typeface="Andale Sans UI" pitchFamily="2"/>
                <a:cs typeface="Tahoma" pitchFamily="2"/>
              </a:rPr>
              <a:t>2 Gray Levels</a:t>
            </a:r>
          </a:p>
        </p:txBody>
      </p:sp>
    </p:spTree>
    <p:extLst>
      <p:ext uri="{BB962C8B-B14F-4D97-AF65-F5344CB8AC3E}">
        <p14:creationId xmlns:p14="http://schemas.microsoft.com/office/powerpoint/2010/main" val="1340274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x-none">
                <a:solidFill>
                  <a:srgbClr val="6666FF"/>
                </a:solidFill>
                <a:latin typeface="Arial" pitchFamily="18"/>
                <a:cs typeface="Tahoma" pitchFamily="2"/>
              </a:rPr>
              <a:t>Contouring</a:t>
            </a:r>
            <a:r>
              <a:rPr lang="x-none">
                <a:latin typeface="Arial" pitchFamily="18"/>
                <a:cs typeface="Tahoma" pitchFamily="2"/>
              </a:rPr>
              <a:t>:</a:t>
            </a:r>
          </a:p>
        </p:txBody>
      </p:sp>
      <p:sp>
        <p:nvSpPr>
          <p:cNvPr id="3" name="Text Placeholder 2"/>
          <p:cNvSpPr txBox="1">
            <a:spLocks noGrp="1"/>
          </p:cNvSpPr>
          <p:nvPr>
            <p:ph type="body" idx="4294967295"/>
          </p:nvPr>
        </p:nvSpPr>
        <p:spPr>
          <a:xfrm>
            <a:off x="1980739" y="1604841"/>
            <a:ext cx="8523881" cy="4763576"/>
          </a:xfrm>
        </p:spPr>
        <p:txBody>
          <a:bodyPr/>
          <a:lstStyle/>
          <a:p>
            <a:pPr lvl="0"/>
            <a:endParaRPr lang="x-none">
              <a:latin typeface="Arial" pitchFamily="18"/>
              <a:cs typeface="Tahoma" pitchFamily="2"/>
            </a:endParaRPr>
          </a:p>
          <a:p>
            <a:pPr lvl="0"/>
            <a:endParaRPr lang="x-none">
              <a:latin typeface="Arial" pitchFamily="18"/>
              <a:cs typeface="Tahoma" pitchFamily="2"/>
            </a:endParaRPr>
          </a:p>
          <a:p>
            <a:pPr lvl="0">
              <a:buSzPct val="45000"/>
              <a:buFont typeface="StarSymbol"/>
              <a:buChar char="●"/>
            </a:pPr>
            <a:r>
              <a:rPr lang="x-none">
                <a:latin typeface="Arial" pitchFamily="18"/>
                <a:cs typeface="Tahoma" pitchFamily="2"/>
              </a:rPr>
              <a:t>There is an interesting observation here , that as we reduce the number of gray levels , there is a special type of effect start appearing in the image , which can be seen clear in 16 gray level picture. This effect is known as Contouring.</a:t>
            </a:r>
          </a:p>
        </p:txBody>
      </p:sp>
    </p:spTree>
    <p:extLst>
      <p:ext uri="{BB962C8B-B14F-4D97-AF65-F5344CB8AC3E}">
        <p14:creationId xmlns:p14="http://schemas.microsoft.com/office/powerpoint/2010/main" val="1528522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686813" y="0"/>
            <a:ext cx="8229627" cy="1145009"/>
          </a:xfrm>
        </p:spPr>
        <p:txBody>
          <a:bodyPr/>
          <a:lstStyle/>
          <a:p>
            <a:pPr lvl="0" hangingPunct="1"/>
            <a:r>
              <a:rPr lang="en-IE" sz="3266">
                <a:solidFill>
                  <a:srgbClr val="9900FF"/>
                </a:solidFill>
                <a:latin typeface="Arial" pitchFamily="18"/>
                <a:cs typeface="Tahoma" pitchFamily="2"/>
              </a:rPr>
              <a:t>Spatial Resolution and Intensity resolution</a:t>
            </a:r>
          </a:p>
        </p:txBody>
      </p:sp>
      <p:sp>
        <p:nvSpPr>
          <p:cNvPr id="3" name="Text Placeholder 2"/>
          <p:cNvSpPr txBox="1">
            <a:spLocks noGrp="1"/>
          </p:cNvSpPr>
          <p:nvPr>
            <p:ph type="body" idx="4294967295"/>
          </p:nvPr>
        </p:nvSpPr>
        <p:spPr>
          <a:xfrm>
            <a:off x="1686813" y="489879"/>
            <a:ext cx="8981100" cy="6526157"/>
          </a:xfrm>
        </p:spPr>
        <p:txBody>
          <a:bodyPr/>
          <a:lstStyle/>
          <a:p>
            <a:pPr>
              <a:spcBef>
                <a:spcPts val="725"/>
              </a:spcBef>
            </a:pPr>
            <a:endParaRPr lang="en-IE">
              <a:latin typeface="Arial" pitchFamily="18"/>
              <a:cs typeface="Tahoma" pitchFamily="2"/>
            </a:endParaRPr>
          </a:p>
          <a:p>
            <a:pPr>
              <a:spcBef>
                <a:spcPts val="725"/>
              </a:spcBef>
            </a:pPr>
            <a:endParaRPr lang="en-IE">
              <a:latin typeface="Arial" pitchFamily="18"/>
              <a:cs typeface="Tahoma" pitchFamily="2"/>
            </a:endParaRPr>
          </a:p>
          <a:p>
            <a:pPr>
              <a:spcBef>
                <a:spcPts val="725"/>
              </a:spcBef>
            </a:pPr>
            <a:r>
              <a:rPr lang="en-IE">
                <a:latin typeface="Arial" pitchFamily="18"/>
                <a:cs typeface="Tahoma" pitchFamily="2"/>
              </a:rPr>
              <a:t>---Is a measure of  </a:t>
            </a:r>
            <a:r>
              <a:rPr lang="en-IE">
                <a:solidFill>
                  <a:srgbClr val="801900"/>
                </a:solidFill>
                <a:latin typeface="Arial" pitchFamily="18"/>
                <a:cs typeface="Tahoma" pitchFamily="2"/>
              </a:rPr>
              <a:t>smallest discernible detail</a:t>
            </a:r>
            <a:r>
              <a:rPr lang="en-IE">
                <a:latin typeface="Arial" pitchFamily="18"/>
                <a:cs typeface="Tahoma" pitchFamily="2"/>
              </a:rPr>
              <a:t> in an image.</a:t>
            </a:r>
          </a:p>
          <a:p>
            <a:pPr>
              <a:spcBef>
                <a:spcPts val="725"/>
              </a:spcBef>
            </a:pPr>
            <a:r>
              <a:rPr lang="en-IE">
                <a:latin typeface="Arial" pitchFamily="18"/>
                <a:cs typeface="Tahoma" pitchFamily="2"/>
              </a:rPr>
              <a:t>--</a:t>
            </a:r>
            <a:r>
              <a:rPr lang="en-IE">
                <a:solidFill>
                  <a:srgbClr val="3333FF"/>
                </a:solidFill>
                <a:latin typeface="Arial" pitchFamily="18"/>
                <a:cs typeface="Tahoma" pitchFamily="2"/>
              </a:rPr>
              <a:t>line pairs per unit distance</a:t>
            </a:r>
          </a:p>
          <a:p>
            <a:pPr>
              <a:spcBef>
                <a:spcPts val="725"/>
              </a:spcBef>
            </a:pPr>
            <a:r>
              <a:rPr lang="en-IE">
                <a:latin typeface="Arial" pitchFamily="18"/>
                <a:cs typeface="Tahoma" pitchFamily="2"/>
              </a:rPr>
              <a:t>--</a:t>
            </a:r>
            <a:r>
              <a:rPr lang="en-IE">
                <a:solidFill>
                  <a:srgbClr val="6666FF"/>
                </a:solidFill>
                <a:latin typeface="Arial" pitchFamily="18"/>
                <a:cs typeface="Tahoma" pitchFamily="2"/>
              </a:rPr>
              <a:t>dots/pixels per unit distance</a:t>
            </a:r>
          </a:p>
          <a:p>
            <a:pPr lvl="0" hangingPunct="1"/>
            <a:r>
              <a:rPr lang="en-IE">
                <a:solidFill>
                  <a:srgbClr val="663300"/>
                </a:solidFill>
                <a:latin typeface="Arial" pitchFamily="18"/>
                <a:cs typeface="Tahoma" pitchFamily="2"/>
              </a:rPr>
              <a:t>---Graphic designers will  talk about </a:t>
            </a:r>
            <a:r>
              <a:rPr lang="en-IE" i="1">
                <a:solidFill>
                  <a:srgbClr val="663300"/>
                </a:solidFill>
                <a:latin typeface="Arial" pitchFamily="18"/>
                <a:cs typeface="Tahoma" pitchFamily="2"/>
              </a:rPr>
              <a:t>dots per inch </a:t>
            </a:r>
            <a:r>
              <a:rPr lang="en-IE">
                <a:solidFill>
                  <a:srgbClr val="663300"/>
                </a:solidFill>
                <a:latin typeface="Arial" pitchFamily="18"/>
                <a:cs typeface="Tahoma" pitchFamily="2"/>
              </a:rPr>
              <a:t>(DPI)</a:t>
            </a:r>
          </a:p>
          <a:p>
            <a:pPr lvl="0" hangingPunct="1"/>
            <a:r>
              <a:rPr lang="en-IE" sz="1814">
                <a:latin typeface="Arial" pitchFamily="18"/>
                <a:cs typeface="Tahoma" pitchFamily="2"/>
              </a:rPr>
              <a:t>(printing and publishing industry)</a:t>
            </a:r>
          </a:p>
          <a:p>
            <a:pPr lvl="0" hangingPunct="1"/>
            <a:r>
              <a:rPr lang="en-IE" sz="1814">
                <a:latin typeface="Arial" pitchFamily="18"/>
                <a:cs typeface="Tahoma" pitchFamily="2"/>
              </a:rPr>
              <a:t>Newspapers –75 dpi</a:t>
            </a:r>
          </a:p>
          <a:p>
            <a:pPr lvl="0" hangingPunct="1"/>
            <a:r>
              <a:rPr lang="en-IE" sz="1814">
                <a:latin typeface="Arial" pitchFamily="18"/>
                <a:cs typeface="Tahoma" pitchFamily="2"/>
              </a:rPr>
              <a:t>Magazines---133dpi</a:t>
            </a:r>
          </a:p>
          <a:p>
            <a:pPr lvl="0" hangingPunct="1"/>
            <a:r>
              <a:rPr lang="en-IE" sz="1814">
                <a:latin typeface="Arial" pitchFamily="18"/>
                <a:cs typeface="Tahoma" pitchFamily="2"/>
              </a:rPr>
              <a:t>Glossy brochures –175 dpi</a:t>
            </a:r>
          </a:p>
          <a:p>
            <a:pPr lvl="0" hangingPunct="1"/>
            <a:r>
              <a:rPr lang="en-IE" sz="1814">
                <a:latin typeface="Arial" pitchFamily="18"/>
                <a:cs typeface="Tahoma" pitchFamily="2"/>
              </a:rPr>
              <a:t>Book pages--2400dpi</a:t>
            </a:r>
          </a:p>
          <a:p>
            <a:pPr>
              <a:spcBef>
                <a:spcPts val="725"/>
              </a:spcBef>
            </a:pPr>
            <a:r>
              <a:rPr lang="en-IE">
                <a:latin typeface="Arial" pitchFamily="18"/>
                <a:cs typeface="Tahoma" pitchFamily="2"/>
              </a:rPr>
              <a:t>Vision specialists will often talk about pixel size.</a:t>
            </a:r>
          </a:p>
          <a:p>
            <a:pPr lvl="0" hangingPunct="1"/>
            <a:endParaRPr lang="en-IE">
              <a:latin typeface="Arial" pitchFamily="18"/>
              <a:cs typeface="Tahoma" pitchFamily="2"/>
            </a:endParaRPr>
          </a:p>
        </p:txBody>
      </p:sp>
    </p:spTree>
    <p:extLst>
      <p:ext uri="{BB962C8B-B14F-4D97-AF65-F5344CB8AC3E}">
        <p14:creationId xmlns:p14="http://schemas.microsoft.com/office/powerpoint/2010/main" val="1915463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90861" y="-1959"/>
            <a:ext cx="8229627" cy="1145009"/>
          </a:xfrm>
        </p:spPr>
        <p:txBody>
          <a:bodyPr/>
          <a:lstStyle/>
          <a:p>
            <a:pPr>
              <a:spcBef>
                <a:spcPts val="656"/>
              </a:spcBef>
            </a:pPr>
            <a:r>
              <a:rPr lang="en-US" sz="2903" dirty="0" smtClean="0">
                <a:latin typeface="Arial" pitchFamily="18"/>
                <a:cs typeface="Tahoma" pitchFamily="2"/>
              </a:rPr>
              <a:t>          </a:t>
            </a:r>
            <a:r>
              <a:rPr lang="x-none" sz="2903" dirty="0" smtClean="0">
                <a:latin typeface="Arial" pitchFamily="18"/>
                <a:cs typeface="Tahoma" pitchFamily="2"/>
              </a:rPr>
              <a:t>Reducing </a:t>
            </a:r>
            <a:r>
              <a:rPr lang="x-none" sz="2903" dirty="0">
                <a:latin typeface="Arial" pitchFamily="18"/>
                <a:cs typeface="Tahoma" pitchFamily="2"/>
              </a:rPr>
              <a:t>spatial </a:t>
            </a:r>
            <a:br>
              <a:rPr lang="x-none" sz="2903" dirty="0">
                <a:latin typeface="Arial" pitchFamily="18"/>
                <a:cs typeface="Tahoma" pitchFamily="2"/>
              </a:rPr>
            </a:br>
            <a:r>
              <a:rPr lang="en-US" sz="2903" dirty="0" smtClean="0">
                <a:latin typeface="Arial" pitchFamily="18"/>
                <a:cs typeface="Tahoma" pitchFamily="2"/>
              </a:rPr>
              <a:t>          </a:t>
            </a:r>
            <a:r>
              <a:rPr lang="x-none" sz="2903" dirty="0" smtClean="0">
                <a:latin typeface="Arial" pitchFamily="18"/>
                <a:cs typeface="Tahoma" pitchFamily="2"/>
              </a:rPr>
              <a:t>resolution</a:t>
            </a:r>
            <a:endParaRPr lang="x-none" sz="2903" dirty="0">
              <a:latin typeface="Arial" pitchFamily="18"/>
              <a:cs typeface="Tahoma" pitchFamily="2"/>
            </a:endParaRP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3842325" y="163293"/>
            <a:ext cx="5388660" cy="5062075"/>
          </a:xfrm>
          <a:prstGeom prst="rect">
            <a:avLst/>
          </a:prstGeom>
          <a:noFill/>
          <a:ln>
            <a:noFill/>
          </a:ln>
        </p:spPr>
      </p:pic>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1850106" y="5225368"/>
            <a:ext cx="8491222" cy="1632927"/>
          </a:xfrm>
          <a:prstGeom prst="rect">
            <a:avLst/>
          </a:prstGeom>
          <a:noFill/>
          <a:ln>
            <a:noFill/>
          </a:ln>
        </p:spPr>
      </p:pic>
    </p:spTree>
    <p:extLst>
      <p:ext uri="{BB962C8B-B14F-4D97-AF65-F5344CB8AC3E}">
        <p14:creationId xmlns:p14="http://schemas.microsoft.com/office/powerpoint/2010/main" val="372497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523521" y="-1959"/>
            <a:ext cx="8229627" cy="1145009"/>
          </a:xfrm>
        </p:spPr>
        <p:txBody>
          <a:bodyPr/>
          <a:lstStyle/>
          <a:p>
            <a:pPr>
              <a:spcBef>
                <a:spcPts val="656"/>
              </a:spcBef>
            </a:pPr>
            <a:r>
              <a:rPr lang="x-none" sz="3266">
                <a:latin typeface="Arial" pitchFamily="18"/>
                <a:cs typeface="Tahoma" pitchFamily="2"/>
              </a:rPr>
              <a:t>Interpolations Zooming and shrinking (image resizing)</a:t>
            </a:r>
          </a:p>
        </p:txBody>
      </p:sp>
      <p:sp>
        <p:nvSpPr>
          <p:cNvPr id="3" name="Text Placeholder 2"/>
          <p:cNvSpPr txBox="1">
            <a:spLocks noGrp="1"/>
          </p:cNvSpPr>
          <p:nvPr>
            <p:ph type="body" idx="4294967295"/>
          </p:nvPr>
        </p:nvSpPr>
        <p:spPr/>
        <p:txBody>
          <a:bodyPr/>
          <a:lstStyle/>
          <a:p>
            <a:endParaRPr lang="x-none"/>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686813" y="1175708"/>
            <a:ext cx="8817808" cy="5715246"/>
          </a:xfrm>
          <a:prstGeom prst="rect">
            <a:avLst/>
          </a:prstGeom>
          <a:noFill/>
          <a:ln>
            <a:noFill/>
          </a:ln>
        </p:spPr>
      </p:pic>
    </p:spTree>
    <p:extLst>
      <p:ext uri="{BB962C8B-B14F-4D97-AF65-F5344CB8AC3E}">
        <p14:creationId xmlns:p14="http://schemas.microsoft.com/office/powerpoint/2010/main" val="3171356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686813" y="273352"/>
            <a:ext cx="8817808" cy="1145009"/>
          </a:xfrm>
        </p:spPr>
        <p:txBody>
          <a:bodyPr/>
          <a:lstStyle/>
          <a:p>
            <a:pPr lvl="0" algn="l"/>
            <a:r>
              <a:rPr lang="x-none" sz="3629">
                <a:solidFill>
                  <a:srgbClr val="FF0000"/>
                </a:solidFill>
                <a:latin typeface="Arial" pitchFamily="18"/>
                <a:cs typeface="Tahoma" pitchFamily="2"/>
              </a:rPr>
              <a:t>Some Basic Relationships Between Pixels</a:t>
            </a:r>
          </a:p>
        </p:txBody>
      </p:sp>
      <p:sp>
        <p:nvSpPr>
          <p:cNvPr id="3" name="Text Placeholder 2"/>
          <p:cNvSpPr txBox="1">
            <a:spLocks noGrp="1"/>
          </p:cNvSpPr>
          <p:nvPr>
            <p:ph type="body" idx="4294967295"/>
          </p:nvPr>
        </p:nvSpPr>
        <p:spPr/>
        <p:txBody>
          <a:bodyPr/>
          <a:lstStyle/>
          <a:p>
            <a:pPr marL="0" lvl="0" indent="0">
              <a:buSzPct val="45000"/>
              <a:buNone/>
            </a:pPr>
            <a:r>
              <a:rPr lang="x-none" sz="3583" dirty="0">
                <a:solidFill>
                  <a:srgbClr val="9900FF"/>
                </a:solidFill>
                <a:latin typeface="Times New Roman" pitchFamily="16"/>
                <a:cs typeface="Times New Roman" pitchFamily="16"/>
              </a:rPr>
              <a:t>Neighborhood</a:t>
            </a:r>
          </a:p>
          <a:p>
            <a:pPr marL="0" lvl="0" indent="0">
              <a:buNone/>
            </a:pPr>
            <a:r>
              <a:rPr lang="x-none" sz="3583" dirty="0" smtClean="0">
                <a:solidFill>
                  <a:srgbClr val="9933FF"/>
                </a:solidFill>
                <a:latin typeface="Times New Roman" pitchFamily="16"/>
                <a:cs typeface="Times New Roman" pitchFamily="16"/>
              </a:rPr>
              <a:t>Adjacency</a:t>
            </a:r>
            <a:endParaRPr lang="x-none" sz="3583" dirty="0">
              <a:solidFill>
                <a:srgbClr val="9933FF"/>
              </a:solidFill>
              <a:latin typeface="Times New Roman" pitchFamily="16"/>
              <a:cs typeface="Times New Roman" pitchFamily="16"/>
            </a:endParaRPr>
          </a:p>
          <a:p>
            <a:pPr marL="0" lvl="0" indent="0">
              <a:buNone/>
            </a:pPr>
            <a:r>
              <a:rPr lang="x-none" sz="3583" dirty="0" smtClean="0">
                <a:solidFill>
                  <a:srgbClr val="9933FF"/>
                </a:solidFill>
                <a:latin typeface="Times New Roman" pitchFamily="16"/>
                <a:cs typeface="Times New Roman" pitchFamily="16"/>
              </a:rPr>
              <a:t>Connectivity</a:t>
            </a:r>
            <a:endParaRPr lang="en-US" sz="3583" dirty="0" smtClean="0">
              <a:solidFill>
                <a:srgbClr val="9933FF"/>
              </a:solidFill>
              <a:latin typeface="Times New Roman" pitchFamily="16"/>
              <a:cs typeface="Times New Roman" pitchFamily="16"/>
            </a:endParaRPr>
          </a:p>
          <a:p>
            <a:pPr marL="0" lvl="0" indent="0">
              <a:buNone/>
            </a:pPr>
            <a:r>
              <a:rPr lang="x-none" sz="3583" dirty="0" smtClean="0">
                <a:solidFill>
                  <a:srgbClr val="9933FF"/>
                </a:solidFill>
                <a:latin typeface="Times New Roman" pitchFamily="16"/>
                <a:cs typeface="Times New Roman" pitchFamily="16"/>
              </a:rPr>
              <a:t>Paths</a:t>
            </a:r>
            <a:endParaRPr lang="x-none" sz="3583" dirty="0">
              <a:solidFill>
                <a:srgbClr val="9933FF"/>
              </a:solidFill>
              <a:latin typeface="Times New Roman" pitchFamily="16"/>
              <a:cs typeface="Times New Roman" pitchFamily="16"/>
            </a:endParaRPr>
          </a:p>
          <a:p>
            <a:pPr marL="0" lvl="0" indent="0">
              <a:buNone/>
            </a:pPr>
            <a:r>
              <a:rPr lang="x-none" sz="3583" dirty="0" smtClean="0">
                <a:solidFill>
                  <a:srgbClr val="9933FF"/>
                </a:solidFill>
                <a:latin typeface="Times New Roman" pitchFamily="16"/>
                <a:cs typeface="Times New Roman" pitchFamily="16"/>
              </a:rPr>
              <a:t>Regions </a:t>
            </a:r>
            <a:r>
              <a:rPr lang="x-none" sz="3583" dirty="0">
                <a:solidFill>
                  <a:srgbClr val="9933FF"/>
                </a:solidFill>
                <a:latin typeface="Times New Roman" pitchFamily="16"/>
                <a:cs typeface="Times New Roman" pitchFamily="16"/>
              </a:rPr>
              <a:t>and boundaries</a:t>
            </a:r>
          </a:p>
        </p:txBody>
      </p:sp>
    </p:spTree>
    <p:extLst>
      <p:ext uri="{BB962C8B-B14F-4D97-AF65-F5344CB8AC3E}">
        <p14:creationId xmlns:p14="http://schemas.microsoft.com/office/powerpoint/2010/main" val="3474312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686813" y="-653170"/>
            <a:ext cx="8229627" cy="1240698"/>
          </a:xfrm>
        </p:spPr>
        <p:txBody>
          <a:bodyPr>
            <a:normAutofit fontScale="90000"/>
          </a:bodyPr>
          <a:lstStyle/>
          <a:p>
            <a:pPr lvl="0" algn="l"/>
            <a:r>
              <a:rPr lang="x-none" sz="2903">
                <a:solidFill>
                  <a:srgbClr val="9900FF"/>
                </a:solidFill>
                <a:latin typeface="Arial" pitchFamily="18"/>
                <a:cs typeface="Tahoma" pitchFamily="2"/>
              </a:rPr>
              <a:t/>
            </a:r>
            <a:br>
              <a:rPr lang="x-none" sz="2903">
                <a:solidFill>
                  <a:srgbClr val="9900FF"/>
                </a:solidFill>
                <a:latin typeface="Arial" pitchFamily="18"/>
                <a:cs typeface="Tahoma" pitchFamily="2"/>
              </a:rPr>
            </a:br>
            <a:r>
              <a:rPr lang="x-none" sz="2903">
                <a:solidFill>
                  <a:srgbClr val="9900FF"/>
                </a:solidFill>
                <a:latin typeface="Arial" pitchFamily="18"/>
                <a:cs typeface="Tahoma" pitchFamily="2"/>
              </a:rPr>
              <a:t/>
            </a:r>
            <a:br>
              <a:rPr lang="x-none" sz="2903">
                <a:solidFill>
                  <a:srgbClr val="9900FF"/>
                </a:solidFill>
                <a:latin typeface="Arial" pitchFamily="18"/>
                <a:cs typeface="Tahoma" pitchFamily="2"/>
              </a:rPr>
            </a:br>
            <a:r>
              <a:rPr lang="x-none" sz="2903">
                <a:solidFill>
                  <a:srgbClr val="9900FF"/>
                </a:solidFill>
                <a:latin typeface="Arial" pitchFamily="18"/>
                <a:cs typeface="Tahoma" pitchFamily="2"/>
              </a:rPr>
              <a:t>Neighborhood</a:t>
            </a:r>
          </a:p>
        </p:txBody>
      </p:sp>
      <mc:AlternateContent xmlns:mc="http://schemas.openxmlformats.org/markup-compatibility/2006" xmlns:a14="http://schemas.microsoft.com/office/drawing/2010/main">
        <mc:Choice Requires="a14">
          <p:sp>
            <p:nvSpPr>
              <p:cNvPr id="3" name="TextBox 2"/>
              <p:cNvSpPr txBox="1">
                <a:spLocks noResize="1"/>
              </p:cNvSpPr>
              <p:nvPr/>
            </p:nvSpPr>
            <p:spPr>
              <a:xfrm>
                <a:off x="5196953" y="856961"/>
                <a:ext cx="898762" cy="449382"/>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begChr m:val=""/>
                          <m:ctrlPr>
                            <a:rPr lang="en-IN" sz="1633" i="1">
                              <a:latin typeface="Cambria Math" panose="02040503050406030204" pitchFamily="18" charset="0"/>
                            </a:rPr>
                          </m:ctrlPr>
                        </m:dPr>
                        <m:e>
                          <m:sSub>
                            <m:sSubPr>
                              <m:ctrlPr>
                                <a:rPr lang="en-IN" sz="1633" i="1">
                                  <a:latin typeface="Cambria Math" panose="02040503050406030204" pitchFamily="18" charset="0"/>
                                </a:rPr>
                              </m:ctrlPr>
                            </m:sSubPr>
                            <m:e>
                              <m:r>
                                <a:rPr lang="en-IN" sz="1633" i="1">
                                  <a:latin typeface="Cambria Math" panose="02040503050406030204" pitchFamily="18" charset="0"/>
                                </a:rPr>
                                <m:t>𝑁</m:t>
                              </m:r>
                            </m:e>
                            <m:sub>
                              <m:r>
                                <a:rPr lang="en-IN" sz="1633">
                                  <a:latin typeface="Cambria Math" panose="02040503050406030204" pitchFamily="18" charset="0"/>
                                </a:rPr>
                                <m:t>4</m:t>
                              </m:r>
                            </m:sub>
                          </m:sSub>
                          <m:r>
                            <a:rPr lang="en-IN" sz="1633">
                              <a:latin typeface="Cambria Math" panose="02040503050406030204" pitchFamily="18" charset="0"/>
                            </a:rPr>
                            <m:t>(</m:t>
                          </m:r>
                          <m:r>
                            <a:rPr lang="en-IN" sz="1633" i="1">
                              <a:latin typeface="Cambria Math" panose="02040503050406030204" pitchFamily="18" charset="0"/>
                            </a:rPr>
                            <m:t>𝑝</m:t>
                          </m:r>
                        </m:e>
                      </m:d>
                    </m:oMath>
                  </m:oMathPara>
                </a14:m>
                <a:endParaRPr lang="en-IN" sz="1633"/>
              </a:p>
            </p:txBody>
          </p:sp>
        </mc:Choice>
        <mc:Fallback xmlns="">
          <p:sp>
            <p:nvSpPr>
              <p:cNvPr id="3" name="TextBox 2"/>
              <p:cNvSpPr txBox="1">
                <a:spLocks noRot="1" noChangeAspect="1" noMove="1" noResize="1" noEditPoints="1" noAdjustHandles="1" noChangeArrowheads="1" noChangeShapeType="1" noTextEdit="1"/>
              </p:cNvSpPr>
              <p:nvPr/>
            </p:nvSpPr>
            <p:spPr>
              <a:xfrm>
                <a:off x="5196953" y="856961"/>
                <a:ext cx="898762" cy="449382"/>
              </a:xfrm>
              <a:prstGeom prst="rect">
                <a:avLst/>
              </a:prstGeom>
              <a:blipFill>
                <a:blip r:embed="rId3"/>
                <a:stretch>
                  <a:fillRect t="-93151" r="-42857" b="-11506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p:cNvSpPr txBox="1">
                <a:spLocks noResize="1"/>
              </p:cNvSpPr>
              <p:nvPr/>
            </p:nvSpPr>
            <p:spPr>
              <a:xfrm>
                <a:off x="2132602" y="1469635"/>
                <a:ext cx="1163624" cy="423581"/>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ctrlPr>
                            <a:rPr lang="en-IN" sz="1633" i="1">
                              <a:latin typeface="Cambria Math" panose="02040503050406030204" pitchFamily="18" charset="0"/>
                            </a:rPr>
                          </m:ctrlPr>
                        </m:dPr>
                        <m:e>
                          <m:r>
                            <a:rPr lang="en-IN" sz="1633" i="1">
                              <a:latin typeface="Cambria Math" panose="02040503050406030204" pitchFamily="18" charset="0"/>
                            </a:rPr>
                            <m:t>𝑥</m:t>
                          </m:r>
                          <m:r>
                            <a:rPr lang="en-IN" sz="1633">
                              <a:latin typeface="Cambria Math" panose="02040503050406030204" pitchFamily="18" charset="0"/>
                            </a:rPr>
                            <m:t>+1,</m:t>
                          </m:r>
                          <m:r>
                            <a:rPr lang="en-IN" sz="1633" i="1">
                              <a:latin typeface="Cambria Math" panose="02040503050406030204" pitchFamily="18" charset="0"/>
                            </a:rPr>
                            <m:t>𝑦</m:t>
                          </m:r>
                        </m:e>
                      </m:d>
                    </m:oMath>
                  </m:oMathPara>
                </a14:m>
                <a:endParaRPr lang="en-IN" sz="1633"/>
              </a:p>
            </p:txBody>
          </p:sp>
        </mc:Choice>
        <mc:Fallback xmlns="">
          <p:sp>
            <p:nvSpPr>
              <p:cNvPr id="4" name="TextBox 3"/>
              <p:cNvSpPr txBox="1">
                <a:spLocks noRot="1" noChangeAspect="1" noMove="1" noResize="1" noEditPoints="1" noAdjustHandles="1" noChangeArrowheads="1" noChangeShapeType="1" noTextEdit="1"/>
              </p:cNvSpPr>
              <p:nvPr/>
            </p:nvSpPr>
            <p:spPr>
              <a:xfrm>
                <a:off x="2132602" y="1469635"/>
                <a:ext cx="1163624" cy="423581"/>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a:spLocks noResize="1"/>
              </p:cNvSpPr>
              <p:nvPr/>
            </p:nvSpPr>
            <p:spPr>
              <a:xfrm>
                <a:off x="6154829" y="1484004"/>
                <a:ext cx="1163624" cy="423581"/>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ctrlPr>
                            <a:rPr lang="en-IN" sz="1633" i="1">
                              <a:latin typeface="Cambria Math" panose="02040503050406030204" pitchFamily="18" charset="0"/>
                            </a:rPr>
                          </m:ctrlPr>
                        </m:dPr>
                        <m:e>
                          <m:r>
                            <a:rPr lang="en-IN" sz="1633" i="1">
                              <a:latin typeface="Cambria Math" panose="02040503050406030204" pitchFamily="18" charset="0"/>
                            </a:rPr>
                            <m:t>𝑥</m:t>
                          </m:r>
                          <m:r>
                            <a:rPr lang="en-IN" sz="1633">
                              <a:latin typeface="Cambria Math" panose="02040503050406030204" pitchFamily="18" charset="0"/>
                            </a:rPr>
                            <m:t>,</m:t>
                          </m:r>
                          <m:r>
                            <a:rPr lang="en-IN" sz="1633" i="1">
                              <a:latin typeface="Cambria Math" panose="02040503050406030204" pitchFamily="18" charset="0"/>
                            </a:rPr>
                            <m:t>𝑦</m:t>
                          </m:r>
                          <m:r>
                            <a:rPr lang="en-IN" sz="1633">
                              <a:latin typeface="Cambria Math" panose="02040503050406030204" pitchFamily="18" charset="0"/>
                            </a:rPr>
                            <m:t>−1</m:t>
                          </m:r>
                        </m:e>
                      </m:d>
                    </m:oMath>
                  </m:oMathPara>
                </a14:m>
                <a:endParaRPr lang="en-IN" sz="1633"/>
              </a:p>
            </p:txBody>
          </p:sp>
        </mc:Choice>
        <mc:Fallback xmlns="">
          <p:sp>
            <p:nvSpPr>
              <p:cNvPr id="5" name="TextBox 4"/>
              <p:cNvSpPr txBox="1">
                <a:spLocks noRot="1" noChangeAspect="1" noMove="1" noResize="1" noEditPoints="1" noAdjustHandles="1" noChangeArrowheads="1" noChangeShapeType="1" noTextEdit="1"/>
              </p:cNvSpPr>
              <p:nvPr/>
            </p:nvSpPr>
            <p:spPr>
              <a:xfrm>
                <a:off x="6154829" y="1484004"/>
                <a:ext cx="1163624" cy="423581"/>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a:spLocks noResize="1"/>
              </p:cNvSpPr>
              <p:nvPr/>
            </p:nvSpPr>
            <p:spPr>
              <a:xfrm>
                <a:off x="3447435" y="1475513"/>
                <a:ext cx="1163624" cy="423255"/>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ctrlPr>
                            <a:rPr lang="en-IN" sz="1633" i="1">
                              <a:latin typeface="Cambria Math" panose="02040503050406030204" pitchFamily="18" charset="0"/>
                            </a:rPr>
                          </m:ctrlPr>
                        </m:dPr>
                        <m:e>
                          <m:r>
                            <a:rPr lang="en-IN" sz="1633" i="1">
                              <a:latin typeface="Cambria Math" panose="02040503050406030204" pitchFamily="18" charset="0"/>
                            </a:rPr>
                            <m:t>𝑥</m:t>
                          </m:r>
                          <m:r>
                            <a:rPr lang="en-IN" sz="1633">
                              <a:latin typeface="Cambria Math" panose="02040503050406030204" pitchFamily="18" charset="0"/>
                            </a:rPr>
                            <m:t>−1,</m:t>
                          </m:r>
                          <m:r>
                            <a:rPr lang="en-IN" sz="1633" i="1">
                              <a:latin typeface="Cambria Math" panose="02040503050406030204" pitchFamily="18" charset="0"/>
                            </a:rPr>
                            <m:t>𝑦</m:t>
                          </m:r>
                        </m:e>
                      </m:d>
                    </m:oMath>
                  </m:oMathPara>
                </a14:m>
                <a:endParaRPr lang="en-IN" sz="1633"/>
              </a:p>
            </p:txBody>
          </p:sp>
        </mc:Choice>
        <mc:Fallback xmlns="">
          <p:sp>
            <p:nvSpPr>
              <p:cNvPr id="6" name="TextBox 5"/>
              <p:cNvSpPr txBox="1">
                <a:spLocks noRot="1" noChangeAspect="1" noMove="1" noResize="1" noEditPoints="1" noAdjustHandles="1" noChangeArrowheads="1" noChangeShapeType="1" noTextEdit="1"/>
              </p:cNvSpPr>
              <p:nvPr/>
            </p:nvSpPr>
            <p:spPr>
              <a:xfrm>
                <a:off x="3447435" y="1475513"/>
                <a:ext cx="1163624" cy="423255"/>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p:cNvSpPr txBox="1">
                <a:spLocks noResize="1"/>
              </p:cNvSpPr>
              <p:nvPr/>
            </p:nvSpPr>
            <p:spPr>
              <a:xfrm>
                <a:off x="4829871" y="1484004"/>
                <a:ext cx="1163624" cy="423581"/>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ctrlPr>
                            <a:rPr lang="en-IN" sz="1633" i="1">
                              <a:latin typeface="Cambria Math" panose="02040503050406030204" pitchFamily="18" charset="0"/>
                            </a:rPr>
                          </m:ctrlPr>
                        </m:dPr>
                        <m:e>
                          <m:r>
                            <a:rPr lang="en-IN" sz="1633" i="1">
                              <a:latin typeface="Cambria Math" panose="02040503050406030204" pitchFamily="18" charset="0"/>
                            </a:rPr>
                            <m:t>𝑥</m:t>
                          </m:r>
                          <m:r>
                            <a:rPr lang="en-IN" sz="1633">
                              <a:latin typeface="Cambria Math" panose="02040503050406030204" pitchFamily="18" charset="0"/>
                            </a:rPr>
                            <m:t>,</m:t>
                          </m:r>
                          <m:r>
                            <a:rPr lang="en-IN" sz="1633" i="1">
                              <a:latin typeface="Cambria Math" panose="02040503050406030204" pitchFamily="18" charset="0"/>
                            </a:rPr>
                            <m:t>𝑦</m:t>
                          </m:r>
                          <m:r>
                            <a:rPr lang="en-IN" sz="1633">
                              <a:latin typeface="Cambria Math" panose="02040503050406030204" pitchFamily="18" charset="0"/>
                            </a:rPr>
                            <m:t>+1</m:t>
                          </m:r>
                        </m:e>
                      </m:d>
                    </m:oMath>
                  </m:oMathPara>
                </a14:m>
                <a:endParaRPr lang="en-IN" sz="1633"/>
              </a:p>
            </p:txBody>
          </p:sp>
        </mc:Choice>
        <mc:Fallback xmlns="">
          <p:sp>
            <p:nvSpPr>
              <p:cNvPr id="7" name="TextBox 6"/>
              <p:cNvSpPr txBox="1">
                <a:spLocks noRot="1" noChangeAspect="1" noMove="1" noResize="1" noEditPoints="1" noAdjustHandles="1" noChangeArrowheads="1" noChangeShapeType="1" noTextEdit="1"/>
              </p:cNvSpPr>
              <p:nvPr/>
            </p:nvSpPr>
            <p:spPr>
              <a:xfrm>
                <a:off x="4829871" y="1484004"/>
                <a:ext cx="1163624" cy="423581"/>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a:spLocks noResize="1"/>
              </p:cNvSpPr>
              <p:nvPr/>
            </p:nvSpPr>
            <p:spPr>
              <a:xfrm>
                <a:off x="2112681" y="3985323"/>
                <a:ext cx="1533645" cy="423581"/>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ctrlPr>
                            <a:rPr lang="en-IN" sz="1633" i="1">
                              <a:latin typeface="Cambria Math" panose="02040503050406030204" pitchFamily="18" charset="0"/>
                            </a:rPr>
                          </m:ctrlPr>
                        </m:dPr>
                        <m:e>
                          <m:r>
                            <a:rPr lang="en-IN" sz="1633" i="1">
                              <a:latin typeface="Cambria Math" panose="02040503050406030204" pitchFamily="18" charset="0"/>
                            </a:rPr>
                            <m:t>𝑥</m:t>
                          </m:r>
                          <m:r>
                            <a:rPr lang="en-IN" sz="1633">
                              <a:latin typeface="Cambria Math" panose="02040503050406030204" pitchFamily="18" charset="0"/>
                            </a:rPr>
                            <m:t>+1,</m:t>
                          </m:r>
                          <m:r>
                            <a:rPr lang="en-IN" sz="1633" i="1">
                              <a:latin typeface="Cambria Math" panose="02040503050406030204" pitchFamily="18" charset="0"/>
                            </a:rPr>
                            <m:t>𝑦</m:t>
                          </m:r>
                          <m:r>
                            <a:rPr lang="en-IN" sz="1633">
                              <a:latin typeface="Cambria Math" panose="02040503050406030204" pitchFamily="18" charset="0"/>
                            </a:rPr>
                            <m:t>+1</m:t>
                          </m:r>
                        </m:e>
                      </m:d>
                    </m:oMath>
                  </m:oMathPara>
                </a14:m>
                <a:endParaRPr lang="en-IN" sz="1633"/>
              </a:p>
            </p:txBody>
          </p:sp>
        </mc:Choice>
        <mc:Fallback xmlns="">
          <p:sp>
            <p:nvSpPr>
              <p:cNvPr id="8" name="TextBox 7"/>
              <p:cNvSpPr txBox="1">
                <a:spLocks noRot="1" noChangeAspect="1" noMove="1" noResize="1" noEditPoints="1" noAdjustHandles="1" noChangeArrowheads="1" noChangeShapeType="1" noTextEdit="1"/>
              </p:cNvSpPr>
              <p:nvPr/>
            </p:nvSpPr>
            <p:spPr>
              <a:xfrm>
                <a:off x="2112681" y="3985323"/>
                <a:ext cx="1533645" cy="423581"/>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p:cNvSpPr txBox="1">
                <a:spLocks noResize="1"/>
              </p:cNvSpPr>
              <p:nvPr/>
            </p:nvSpPr>
            <p:spPr>
              <a:xfrm>
                <a:off x="5703488" y="4082319"/>
                <a:ext cx="1535278" cy="423581"/>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ctrlPr>
                            <a:rPr lang="en-IN" sz="1633" i="1">
                              <a:latin typeface="Cambria Math" panose="02040503050406030204" pitchFamily="18" charset="0"/>
                            </a:rPr>
                          </m:ctrlPr>
                        </m:dPr>
                        <m:e>
                          <m:r>
                            <a:rPr lang="en-IN" sz="1633" i="1">
                              <a:latin typeface="Cambria Math" panose="02040503050406030204" pitchFamily="18" charset="0"/>
                            </a:rPr>
                            <m:t>𝑥</m:t>
                          </m:r>
                          <m:r>
                            <a:rPr lang="en-IN" sz="1633">
                              <a:latin typeface="Cambria Math" panose="02040503050406030204" pitchFamily="18" charset="0"/>
                            </a:rPr>
                            <m:t>−1,</m:t>
                          </m:r>
                          <m:r>
                            <a:rPr lang="en-IN" sz="1633" i="1">
                              <a:latin typeface="Cambria Math" panose="02040503050406030204" pitchFamily="18" charset="0"/>
                            </a:rPr>
                            <m:t>𝑦</m:t>
                          </m:r>
                          <m:r>
                            <a:rPr lang="en-IN" sz="1633">
                              <a:latin typeface="Cambria Math" panose="02040503050406030204" pitchFamily="18" charset="0"/>
                            </a:rPr>
                            <m:t>−1</m:t>
                          </m:r>
                        </m:e>
                      </m:d>
                    </m:oMath>
                  </m:oMathPara>
                </a14:m>
                <a:endParaRPr lang="en-IN" sz="1633"/>
              </a:p>
            </p:txBody>
          </p:sp>
        </mc:Choice>
        <mc:Fallback xmlns="">
          <p:sp>
            <p:nvSpPr>
              <p:cNvPr id="9" name="TextBox 8"/>
              <p:cNvSpPr txBox="1">
                <a:spLocks noRot="1" noChangeAspect="1" noMove="1" noResize="1" noEditPoints="1" noAdjustHandles="1" noChangeArrowheads="1" noChangeShapeType="1" noTextEdit="1"/>
              </p:cNvSpPr>
              <p:nvPr/>
            </p:nvSpPr>
            <p:spPr>
              <a:xfrm>
                <a:off x="5703488" y="4082319"/>
                <a:ext cx="1535278" cy="423581"/>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a:spLocks noResize="1"/>
              </p:cNvSpPr>
              <p:nvPr/>
            </p:nvSpPr>
            <p:spPr>
              <a:xfrm>
                <a:off x="3908575" y="4082319"/>
                <a:ext cx="1533971" cy="423255"/>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ctrlPr>
                            <a:rPr lang="en-IN" sz="1633" i="1">
                              <a:latin typeface="Cambria Math" panose="02040503050406030204" pitchFamily="18" charset="0"/>
                            </a:rPr>
                          </m:ctrlPr>
                        </m:dPr>
                        <m:e>
                          <m:r>
                            <a:rPr lang="en-IN" sz="1633" i="1">
                              <a:latin typeface="Cambria Math" panose="02040503050406030204" pitchFamily="18" charset="0"/>
                            </a:rPr>
                            <m:t>𝑥</m:t>
                          </m:r>
                          <m:r>
                            <a:rPr lang="en-IN" sz="1633">
                              <a:latin typeface="Cambria Math" panose="02040503050406030204" pitchFamily="18" charset="0"/>
                            </a:rPr>
                            <m:t>+1,</m:t>
                          </m:r>
                          <m:r>
                            <a:rPr lang="en-IN" sz="1633" i="1">
                              <a:latin typeface="Cambria Math" panose="02040503050406030204" pitchFamily="18" charset="0"/>
                            </a:rPr>
                            <m:t>𝑦</m:t>
                          </m:r>
                          <m:r>
                            <a:rPr lang="en-IN" sz="1633">
                              <a:latin typeface="Cambria Math" panose="02040503050406030204" pitchFamily="18" charset="0"/>
                            </a:rPr>
                            <m:t>−1</m:t>
                          </m:r>
                        </m:e>
                      </m:d>
                    </m:oMath>
                  </m:oMathPara>
                </a14:m>
                <a:endParaRPr lang="en-IN" sz="1633"/>
              </a:p>
            </p:txBody>
          </p:sp>
        </mc:Choice>
        <mc:Fallback xmlns="">
          <p:sp>
            <p:nvSpPr>
              <p:cNvPr id="10" name="TextBox 9"/>
              <p:cNvSpPr txBox="1">
                <a:spLocks noRot="1" noChangeAspect="1" noMove="1" noResize="1" noEditPoints="1" noAdjustHandles="1" noChangeArrowheads="1" noChangeShapeType="1" noTextEdit="1"/>
              </p:cNvSpPr>
              <p:nvPr/>
            </p:nvSpPr>
            <p:spPr>
              <a:xfrm>
                <a:off x="3908575" y="4082319"/>
                <a:ext cx="1533971" cy="423255"/>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a:spLocks noResize="1"/>
              </p:cNvSpPr>
              <p:nvPr/>
            </p:nvSpPr>
            <p:spPr>
              <a:xfrm>
                <a:off x="2112681" y="4638820"/>
                <a:ext cx="1533645" cy="423255"/>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ctrlPr>
                            <a:rPr lang="en-IN" sz="1633" i="1">
                              <a:latin typeface="Cambria Math" panose="02040503050406030204" pitchFamily="18" charset="0"/>
                            </a:rPr>
                          </m:ctrlPr>
                        </m:dPr>
                        <m:e>
                          <m:r>
                            <a:rPr lang="en-IN" sz="1633" i="1">
                              <a:latin typeface="Cambria Math" panose="02040503050406030204" pitchFamily="18" charset="0"/>
                            </a:rPr>
                            <m:t>𝑥</m:t>
                          </m:r>
                          <m:r>
                            <a:rPr lang="en-IN" sz="1633">
                              <a:latin typeface="Cambria Math" panose="02040503050406030204" pitchFamily="18" charset="0"/>
                            </a:rPr>
                            <m:t>−1,</m:t>
                          </m:r>
                          <m:r>
                            <a:rPr lang="en-IN" sz="1633" i="1">
                              <a:latin typeface="Cambria Math" panose="02040503050406030204" pitchFamily="18" charset="0"/>
                            </a:rPr>
                            <m:t>𝑦</m:t>
                          </m:r>
                          <m:r>
                            <a:rPr lang="en-IN" sz="1633">
                              <a:latin typeface="Cambria Math" panose="02040503050406030204" pitchFamily="18" charset="0"/>
                            </a:rPr>
                            <m:t>+1</m:t>
                          </m:r>
                        </m:e>
                      </m:d>
                    </m:oMath>
                  </m:oMathPara>
                </a14:m>
                <a:endParaRPr lang="en-IN" sz="1633"/>
              </a:p>
            </p:txBody>
          </p:sp>
        </mc:Choice>
        <mc:Fallback xmlns="">
          <p:sp>
            <p:nvSpPr>
              <p:cNvPr id="11" name="TextBox 10"/>
              <p:cNvSpPr txBox="1">
                <a:spLocks noRot="1" noChangeAspect="1" noMove="1" noResize="1" noEditPoints="1" noAdjustHandles="1" noChangeArrowheads="1" noChangeShapeType="1" noTextEdit="1"/>
              </p:cNvSpPr>
              <p:nvPr/>
            </p:nvSpPr>
            <p:spPr>
              <a:xfrm>
                <a:off x="2112681" y="4638820"/>
                <a:ext cx="1533645" cy="423255"/>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p:cNvSpPr txBox="1">
                <a:spLocks noResize="1"/>
              </p:cNvSpPr>
              <p:nvPr/>
            </p:nvSpPr>
            <p:spPr>
              <a:xfrm>
                <a:off x="5960184" y="3469643"/>
                <a:ext cx="951996" cy="449382"/>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begChr m:val=""/>
                          <m:ctrlPr>
                            <a:rPr lang="en-IN" sz="1633" i="1">
                              <a:latin typeface="Cambria Math" panose="02040503050406030204" pitchFamily="18" charset="0"/>
                            </a:rPr>
                          </m:ctrlPr>
                        </m:dPr>
                        <m:e>
                          <m:sSub>
                            <m:sSubPr>
                              <m:ctrlPr>
                                <a:rPr lang="en-IN" sz="1633" i="1">
                                  <a:latin typeface="Cambria Math" panose="02040503050406030204" pitchFamily="18" charset="0"/>
                                </a:rPr>
                              </m:ctrlPr>
                            </m:sSubPr>
                            <m:e>
                              <m:r>
                                <a:rPr lang="en-IN" sz="1633" i="1">
                                  <a:latin typeface="Cambria Math" panose="02040503050406030204" pitchFamily="18" charset="0"/>
                                </a:rPr>
                                <m:t>𝑁</m:t>
                              </m:r>
                            </m:e>
                            <m:sub>
                              <m:r>
                                <a:rPr lang="en-IN" sz="1633" i="1">
                                  <a:latin typeface="Cambria Math" panose="02040503050406030204" pitchFamily="18" charset="0"/>
                                </a:rPr>
                                <m:t>𝐷</m:t>
                              </m:r>
                            </m:sub>
                          </m:sSub>
                          <m:r>
                            <a:rPr lang="en-IN" sz="1633">
                              <a:latin typeface="Cambria Math" panose="02040503050406030204" pitchFamily="18" charset="0"/>
                            </a:rPr>
                            <m:t>(</m:t>
                          </m:r>
                          <m:r>
                            <a:rPr lang="en-IN" sz="1633" i="1">
                              <a:latin typeface="Cambria Math" panose="02040503050406030204" pitchFamily="18" charset="0"/>
                            </a:rPr>
                            <m:t>𝑝</m:t>
                          </m:r>
                        </m:e>
                      </m:d>
                    </m:oMath>
                  </m:oMathPara>
                </a14:m>
                <a:endParaRPr lang="en-IN" sz="1633"/>
              </a:p>
            </p:txBody>
          </p:sp>
        </mc:Choice>
        <mc:Fallback xmlns="">
          <p:sp>
            <p:nvSpPr>
              <p:cNvPr id="12" name="TextBox 11"/>
              <p:cNvSpPr txBox="1">
                <a:spLocks noRot="1" noChangeAspect="1" noMove="1" noResize="1" noEditPoints="1" noAdjustHandles="1" noChangeArrowheads="1" noChangeShapeType="1" noTextEdit="1"/>
              </p:cNvSpPr>
              <p:nvPr/>
            </p:nvSpPr>
            <p:spPr>
              <a:xfrm>
                <a:off x="5960184" y="3469643"/>
                <a:ext cx="951996" cy="449382"/>
              </a:xfrm>
              <a:prstGeom prst="rect">
                <a:avLst/>
              </a:prstGeom>
              <a:blipFill>
                <a:blip r:embed="rId12"/>
                <a:stretch>
                  <a:fillRect t="-90541" r="-39103" b="-113514"/>
                </a:stretch>
              </a:blipFill>
              <a:ln>
                <a:noFill/>
              </a:ln>
            </p:spPr>
            <p:txBody>
              <a:bodyPr/>
              <a:lstStyle/>
              <a:p>
                <a:r>
                  <a:rPr lang="en-IN">
                    <a:noFill/>
                  </a:rPr>
                  <a:t> </a:t>
                </a:r>
              </a:p>
            </p:txBody>
          </p:sp>
        </mc:Fallback>
      </mc:AlternateContent>
      <p:sp>
        <p:nvSpPr>
          <p:cNvPr id="13" name="TextBox 12"/>
          <p:cNvSpPr txBox="1"/>
          <p:nvPr/>
        </p:nvSpPr>
        <p:spPr>
          <a:xfrm>
            <a:off x="1941876" y="947424"/>
            <a:ext cx="3174084" cy="358917"/>
          </a:xfrm>
          <a:prstGeom prst="rect">
            <a:avLst/>
          </a:prstGeom>
          <a:noFill/>
          <a:ln>
            <a:noFill/>
          </a:ln>
        </p:spPr>
        <p:txBody>
          <a:bodyPr lIns="0" tIns="0" rIns="0" bIns="0"/>
          <a:lstStyle/>
          <a:p>
            <a:pPr hangingPunct="0">
              <a:spcBef>
                <a:spcPts val="566"/>
              </a:spcBef>
            </a:pPr>
            <a:r>
              <a:rPr lang="x-none" sz="2540">
                <a:solidFill>
                  <a:srgbClr val="3333FF"/>
                </a:solidFill>
                <a:latin typeface="Arial" pitchFamily="18"/>
                <a:ea typeface="Andale Sans UI" pitchFamily="2"/>
                <a:cs typeface="Tahoma" pitchFamily="2"/>
              </a:rPr>
              <a:t>4-neighbors of p</a:t>
            </a:r>
          </a:p>
        </p:txBody>
      </p:sp>
      <p:sp>
        <p:nvSpPr>
          <p:cNvPr id="14" name="TextBox 13"/>
          <p:cNvSpPr txBox="1"/>
          <p:nvPr/>
        </p:nvSpPr>
        <p:spPr>
          <a:xfrm>
            <a:off x="1686813" y="3429148"/>
            <a:ext cx="5104531" cy="358917"/>
          </a:xfrm>
          <a:prstGeom prst="rect">
            <a:avLst/>
          </a:prstGeom>
          <a:noFill/>
          <a:ln>
            <a:noFill/>
          </a:ln>
        </p:spPr>
        <p:txBody>
          <a:bodyPr lIns="0" tIns="0" rIns="0" bIns="0"/>
          <a:lstStyle/>
          <a:p>
            <a:pPr marL="673759" lvl="1" indent="-258987" hangingPunct="0">
              <a:spcBef>
                <a:spcPts val="566"/>
              </a:spcBef>
            </a:pPr>
            <a:r>
              <a:rPr lang="x-none" sz="2540">
                <a:solidFill>
                  <a:srgbClr val="6666FF"/>
                </a:solidFill>
                <a:latin typeface="Arial" pitchFamily="18"/>
                <a:ea typeface="Andale Sans UI" pitchFamily="2"/>
                <a:cs typeface="Tahoma" pitchFamily="2"/>
              </a:rPr>
              <a:t>4- diagonal neighbors of p</a:t>
            </a:r>
          </a:p>
        </p:txBody>
      </p:sp>
      <p:graphicFrame>
        <p:nvGraphicFramePr>
          <p:cNvPr id="15" name="Table 14"/>
          <p:cNvGraphicFramePr>
            <a:graphicFrameLocks noGrp="1"/>
          </p:cNvGraphicFramePr>
          <p:nvPr/>
        </p:nvGraphicFramePr>
        <p:xfrm>
          <a:off x="2641749" y="2049977"/>
          <a:ext cx="6229944" cy="1346136"/>
        </p:xfrm>
        <a:graphic>
          <a:graphicData uri="http://schemas.openxmlformats.org/drawingml/2006/table">
            <a:tbl>
              <a:tblPr/>
              <a:tblGrid>
                <a:gridCol w="2076103">
                  <a:extLst>
                    <a:ext uri="{9D8B030D-6E8A-4147-A177-3AD203B41FA5}">
                      <a16:colId xmlns:a16="http://schemas.microsoft.com/office/drawing/2014/main" xmlns="" val="3401791824"/>
                    </a:ext>
                  </a:extLst>
                </a:gridCol>
                <a:gridCol w="2076757">
                  <a:extLst>
                    <a:ext uri="{9D8B030D-6E8A-4147-A177-3AD203B41FA5}">
                      <a16:colId xmlns:a16="http://schemas.microsoft.com/office/drawing/2014/main" xmlns="" val="2455220409"/>
                    </a:ext>
                  </a:extLst>
                </a:gridCol>
                <a:gridCol w="2077084">
                  <a:extLst>
                    <a:ext uri="{9D8B030D-6E8A-4147-A177-3AD203B41FA5}">
                      <a16:colId xmlns:a16="http://schemas.microsoft.com/office/drawing/2014/main" xmlns="" val="554122051"/>
                    </a:ext>
                  </a:extLst>
                </a:gridCol>
              </a:tblGrid>
              <a:tr h="442414">
                <a:tc>
                  <a:txBody>
                    <a:bodyPr/>
                    <a:lstStyle/>
                    <a:p>
                      <a:pPr marL="0" marR="0" indent="0" rtl="0" hangingPunct="0">
                        <a:lnSpc>
                          <a:spcPct val="100000"/>
                        </a:lnSpc>
                        <a:spcBef>
                          <a:spcPts val="0"/>
                        </a:spcBef>
                        <a:spcAft>
                          <a:spcPts val="0"/>
                        </a:spcAft>
                        <a:tabLst/>
                      </a:pPr>
                      <a:endParaRPr lang="en-US" sz="1600" b="0" i="0" u="none" strike="noStrike" kern="1200">
                        <a:ln>
                          <a:noFill/>
                        </a:ln>
                      </a:endParaRP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 y-1)</a:t>
                      </a:r>
                    </a:p>
                  </a:txBody>
                  <a:tcPr marL="82953" marR="82953" marT="41476" marB="41476"/>
                </a:tc>
                <a:tc>
                  <a:txBody>
                    <a:bodyPr/>
                    <a:lstStyle/>
                    <a:p>
                      <a:pPr marL="0" marR="0" indent="0" rtl="0" hangingPunct="0">
                        <a:lnSpc>
                          <a:spcPct val="100000"/>
                        </a:lnSpc>
                        <a:spcBef>
                          <a:spcPts val="0"/>
                        </a:spcBef>
                        <a:spcAft>
                          <a:spcPts val="0"/>
                        </a:spcAft>
                        <a:tabLst/>
                      </a:pPr>
                      <a:endParaRPr lang="en-US" sz="1600" b="0" i="0" u="none" strike="noStrike" kern="1200">
                        <a:ln>
                          <a:noFill/>
                        </a:ln>
                      </a:endParaRPr>
                    </a:p>
                  </a:txBody>
                  <a:tcPr marL="82953" marR="82953" marT="41476" marB="41476"/>
                </a:tc>
                <a:extLst>
                  <a:ext uri="{0D108BD9-81ED-4DB2-BD59-A6C34878D82A}">
                    <a16:rowId xmlns:a16="http://schemas.microsoft.com/office/drawing/2014/main" xmlns="" val="3783965967"/>
                  </a:ext>
                </a:extLst>
              </a:tr>
              <a:tr h="442414">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(x-1, y)</a:t>
                      </a: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1" u="none" strike="noStrike" kern="1200">
                          <a:ln>
                            <a:noFill/>
                          </a:ln>
                          <a:latin typeface="Arial" pitchFamily="18"/>
                          <a:ea typeface="Andale Sans UI" pitchFamily="2"/>
                          <a:cs typeface="Tahoma" pitchFamily="2"/>
                        </a:rPr>
                        <a:t>P (x,y)</a:t>
                      </a: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(x+1, y)</a:t>
                      </a:r>
                    </a:p>
                  </a:txBody>
                  <a:tcPr marL="82953" marR="82953" marT="41476" marB="41476"/>
                </a:tc>
                <a:extLst>
                  <a:ext uri="{0D108BD9-81ED-4DB2-BD59-A6C34878D82A}">
                    <a16:rowId xmlns:a16="http://schemas.microsoft.com/office/drawing/2014/main" xmlns="" val="364947903"/>
                  </a:ext>
                </a:extLst>
              </a:tr>
              <a:tr h="442414">
                <a:tc>
                  <a:txBody>
                    <a:bodyPr/>
                    <a:lstStyle/>
                    <a:p>
                      <a:pPr marL="0" marR="0" indent="0" rtl="0" hangingPunct="0">
                        <a:lnSpc>
                          <a:spcPct val="100000"/>
                        </a:lnSpc>
                        <a:spcBef>
                          <a:spcPts val="0"/>
                        </a:spcBef>
                        <a:spcAft>
                          <a:spcPts val="0"/>
                        </a:spcAft>
                        <a:tabLst/>
                      </a:pPr>
                      <a:endParaRPr lang="en-US" sz="1600" b="0" i="0" u="none" strike="noStrike" kern="1200">
                        <a:ln>
                          <a:noFill/>
                        </a:ln>
                      </a:endParaRP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 y+1)</a:t>
                      </a:r>
                    </a:p>
                  </a:txBody>
                  <a:tcPr marL="82953" marR="82953" marT="41476" marB="41476"/>
                </a:tc>
                <a:tc>
                  <a:txBody>
                    <a:bodyPr/>
                    <a:lstStyle/>
                    <a:p>
                      <a:pPr marL="0" marR="0" indent="0" rtl="0" hangingPunct="0">
                        <a:lnSpc>
                          <a:spcPct val="100000"/>
                        </a:lnSpc>
                        <a:spcBef>
                          <a:spcPts val="0"/>
                        </a:spcBef>
                        <a:spcAft>
                          <a:spcPts val="0"/>
                        </a:spcAft>
                        <a:tabLst/>
                      </a:pPr>
                      <a:endParaRPr lang="en-US" sz="1600" b="0" i="0" u="none" strike="noStrike" kern="1200">
                        <a:ln>
                          <a:noFill/>
                        </a:ln>
                      </a:endParaRPr>
                    </a:p>
                  </a:txBody>
                  <a:tcPr marL="82953" marR="82953" marT="41476" marB="41476"/>
                </a:tc>
                <a:extLst>
                  <a:ext uri="{0D108BD9-81ED-4DB2-BD59-A6C34878D82A}">
                    <a16:rowId xmlns:a16="http://schemas.microsoft.com/office/drawing/2014/main" xmlns="" val="156269436"/>
                  </a:ext>
                </a:extLst>
              </a:tr>
            </a:tbl>
          </a:graphicData>
        </a:graphic>
      </p:graphicFrame>
      <p:graphicFrame>
        <p:nvGraphicFramePr>
          <p:cNvPr id="16" name="Table 15"/>
          <p:cNvGraphicFramePr>
            <a:graphicFrameLocks noGrp="1"/>
          </p:cNvGraphicFramePr>
          <p:nvPr/>
        </p:nvGraphicFramePr>
        <p:xfrm>
          <a:off x="3109092" y="5125106"/>
          <a:ext cx="5762601" cy="1346136"/>
        </p:xfrm>
        <a:graphic>
          <a:graphicData uri="http://schemas.openxmlformats.org/drawingml/2006/table">
            <a:tbl>
              <a:tblPr/>
              <a:tblGrid>
                <a:gridCol w="1920649">
                  <a:extLst>
                    <a:ext uri="{9D8B030D-6E8A-4147-A177-3AD203B41FA5}">
                      <a16:colId xmlns:a16="http://schemas.microsoft.com/office/drawing/2014/main" xmlns="" val="3744964041"/>
                    </a:ext>
                  </a:extLst>
                </a:gridCol>
                <a:gridCol w="1920976">
                  <a:extLst>
                    <a:ext uri="{9D8B030D-6E8A-4147-A177-3AD203B41FA5}">
                      <a16:colId xmlns:a16="http://schemas.microsoft.com/office/drawing/2014/main" xmlns="" val="2337695556"/>
                    </a:ext>
                  </a:extLst>
                </a:gridCol>
                <a:gridCol w="1920976">
                  <a:extLst>
                    <a:ext uri="{9D8B030D-6E8A-4147-A177-3AD203B41FA5}">
                      <a16:colId xmlns:a16="http://schemas.microsoft.com/office/drawing/2014/main" xmlns="" val="1161006157"/>
                    </a:ext>
                  </a:extLst>
                </a:gridCol>
              </a:tblGrid>
              <a:tr h="442414">
                <a:tc>
                  <a:txBody>
                    <a:bodyPr/>
                    <a:lstStyle/>
                    <a:p>
                      <a:pPr marL="0" marR="0" lvl="0" indent="0" algn="ctr" rtl="0" hangingPunct="1">
                        <a:lnSpc>
                          <a:spcPct val="100000"/>
                        </a:lnSpc>
                        <a:spcBef>
                          <a:spcPts val="0"/>
                        </a:spcBef>
                        <a:spcAft>
                          <a:spcPts val="0"/>
                        </a:spcAft>
                        <a:buNone/>
                        <a:tabLst/>
                        <a:defRPr sz="2600"/>
                      </a:pPr>
                      <a:r>
                        <a:rPr lang="en-US" sz="2400" b="0" i="0" u="none" strike="noStrike" kern="1200">
                          <a:ln>
                            <a:noFill/>
                          </a:ln>
                          <a:latin typeface="Arial" pitchFamily="18"/>
                          <a:ea typeface="Andale Sans UI" pitchFamily="2"/>
                          <a:cs typeface="Tahoma" pitchFamily="2"/>
                        </a:rPr>
                        <a:t>(x-1, y+1)</a:t>
                      </a:r>
                    </a:p>
                  </a:txBody>
                  <a:tcPr marL="82953" marR="82953" marT="41476" marB="41476"/>
                </a:tc>
                <a:tc>
                  <a:txBody>
                    <a:bodyPr/>
                    <a:lstStyle/>
                    <a:p>
                      <a:pPr marL="0" marR="0" indent="0" rtl="0" hangingPunct="0">
                        <a:lnSpc>
                          <a:spcPct val="100000"/>
                        </a:lnSpc>
                        <a:spcBef>
                          <a:spcPts val="0"/>
                        </a:spcBef>
                        <a:spcAft>
                          <a:spcPts val="0"/>
                        </a:spcAft>
                        <a:tabLst/>
                      </a:pPr>
                      <a:endParaRPr lang="en-US" sz="1600" b="0" i="0" u="none" strike="noStrike" kern="1200">
                        <a:ln>
                          <a:noFill/>
                        </a:ln>
                      </a:endParaRP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(x+1, y-1)</a:t>
                      </a:r>
                    </a:p>
                  </a:txBody>
                  <a:tcPr marL="82953" marR="82953" marT="41476" marB="41476"/>
                </a:tc>
                <a:extLst>
                  <a:ext uri="{0D108BD9-81ED-4DB2-BD59-A6C34878D82A}">
                    <a16:rowId xmlns:a16="http://schemas.microsoft.com/office/drawing/2014/main" xmlns="" val="1849487946"/>
                  </a:ext>
                </a:extLst>
              </a:tr>
              <a:tr h="442414">
                <a:tc>
                  <a:txBody>
                    <a:bodyPr/>
                    <a:lstStyle/>
                    <a:p>
                      <a:pPr marL="0" marR="0" indent="0" rtl="0" hangingPunct="0">
                        <a:lnSpc>
                          <a:spcPct val="100000"/>
                        </a:lnSpc>
                        <a:spcBef>
                          <a:spcPts val="0"/>
                        </a:spcBef>
                        <a:spcAft>
                          <a:spcPts val="0"/>
                        </a:spcAft>
                        <a:tabLst/>
                      </a:pPr>
                      <a:endParaRPr lang="en-US" sz="1600" b="0" i="0" u="none" strike="noStrike" kern="1200">
                        <a:ln>
                          <a:noFill/>
                        </a:ln>
                      </a:endParaRP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1" u="none" strike="noStrike" kern="1200">
                          <a:ln>
                            <a:noFill/>
                          </a:ln>
                          <a:latin typeface="Arial" pitchFamily="18"/>
                          <a:ea typeface="Andale Sans UI" pitchFamily="2"/>
                          <a:cs typeface="Tahoma" pitchFamily="2"/>
                        </a:rPr>
                        <a:t>P (x,y)</a:t>
                      </a:r>
                    </a:p>
                  </a:txBody>
                  <a:tcPr marL="82953" marR="82953" marT="41476" marB="41476"/>
                </a:tc>
                <a:tc>
                  <a:txBody>
                    <a:bodyPr/>
                    <a:lstStyle/>
                    <a:p>
                      <a:pPr marL="0" marR="0" indent="0" rtl="0" hangingPunct="0">
                        <a:lnSpc>
                          <a:spcPct val="100000"/>
                        </a:lnSpc>
                        <a:spcBef>
                          <a:spcPts val="0"/>
                        </a:spcBef>
                        <a:spcAft>
                          <a:spcPts val="0"/>
                        </a:spcAft>
                        <a:tabLst/>
                      </a:pPr>
                      <a:endParaRPr lang="en-US" sz="1600" b="0" i="0" u="none" strike="noStrike" kern="1200">
                        <a:ln>
                          <a:noFill/>
                        </a:ln>
                      </a:endParaRPr>
                    </a:p>
                  </a:txBody>
                  <a:tcPr marL="82953" marR="82953" marT="41476" marB="41476"/>
                </a:tc>
                <a:extLst>
                  <a:ext uri="{0D108BD9-81ED-4DB2-BD59-A6C34878D82A}">
                    <a16:rowId xmlns:a16="http://schemas.microsoft.com/office/drawing/2014/main" xmlns="" val="396718862"/>
                  </a:ext>
                </a:extLst>
              </a:tr>
              <a:tr h="442414">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(x-1, y-1)</a:t>
                      </a:r>
                    </a:p>
                  </a:txBody>
                  <a:tcPr marL="82953" marR="82953" marT="41476" marB="41476"/>
                </a:tc>
                <a:tc>
                  <a:txBody>
                    <a:bodyPr/>
                    <a:lstStyle/>
                    <a:p>
                      <a:pPr marL="0" marR="0" indent="0" rtl="0" hangingPunct="0">
                        <a:lnSpc>
                          <a:spcPct val="100000"/>
                        </a:lnSpc>
                        <a:spcBef>
                          <a:spcPts val="0"/>
                        </a:spcBef>
                        <a:spcAft>
                          <a:spcPts val="0"/>
                        </a:spcAft>
                        <a:tabLst/>
                      </a:pPr>
                      <a:endParaRPr lang="en-US" sz="1600" b="0" i="0" u="none" strike="noStrike" kern="1200">
                        <a:ln>
                          <a:noFill/>
                        </a:ln>
                      </a:endParaRP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(x+1, y+1)</a:t>
                      </a:r>
                    </a:p>
                  </a:txBody>
                  <a:tcPr marL="82953" marR="82953" marT="41476" marB="41476"/>
                </a:tc>
                <a:extLst>
                  <a:ext uri="{0D108BD9-81ED-4DB2-BD59-A6C34878D82A}">
                    <a16:rowId xmlns:a16="http://schemas.microsoft.com/office/drawing/2014/main" xmlns="" val="4268187130"/>
                  </a:ext>
                </a:extLst>
              </a:tr>
            </a:tbl>
          </a:graphicData>
        </a:graphic>
      </p:graphicFrame>
    </p:spTree>
    <p:extLst>
      <p:ext uri="{BB962C8B-B14F-4D97-AF65-F5344CB8AC3E}">
        <p14:creationId xmlns:p14="http://schemas.microsoft.com/office/powerpoint/2010/main" val="1641368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86813" y="163293"/>
            <a:ext cx="8523554" cy="5419359"/>
          </a:xfrm>
        </p:spPr>
        <p:txBody>
          <a:bodyPr/>
          <a:lstStyle/>
          <a:p>
            <a:endParaRPr lang="x-none"/>
          </a:p>
        </p:txBody>
      </p:sp>
      <mc:AlternateContent xmlns:mc="http://schemas.openxmlformats.org/markup-compatibility/2006" xmlns:a14="http://schemas.microsoft.com/office/drawing/2010/main">
        <mc:Choice Requires="a14">
          <p:sp>
            <p:nvSpPr>
              <p:cNvPr id="3" name="TextBox 2"/>
              <p:cNvSpPr txBox="1">
                <a:spLocks noResize="1"/>
              </p:cNvSpPr>
              <p:nvPr/>
            </p:nvSpPr>
            <p:spPr>
              <a:xfrm>
                <a:off x="4870368" y="504575"/>
                <a:ext cx="898762" cy="475181"/>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begChr m:val=""/>
                          <m:ctrlPr>
                            <a:rPr lang="en-IN" sz="1633" i="1">
                              <a:latin typeface="Cambria Math" panose="02040503050406030204" pitchFamily="18" charset="0"/>
                            </a:rPr>
                          </m:ctrlPr>
                        </m:dPr>
                        <m:e>
                          <m:sSub>
                            <m:sSubPr>
                              <m:ctrlPr>
                                <a:rPr lang="en-IN" sz="1633" i="1">
                                  <a:latin typeface="Cambria Math" panose="02040503050406030204" pitchFamily="18" charset="0"/>
                                </a:rPr>
                              </m:ctrlPr>
                            </m:sSubPr>
                            <m:e>
                              <m:r>
                                <a:rPr lang="en-IN" sz="1633" i="1">
                                  <a:latin typeface="Cambria Math" panose="02040503050406030204" pitchFamily="18" charset="0"/>
                                </a:rPr>
                                <m:t>𝑁</m:t>
                              </m:r>
                            </m:e>
                            <m:sub>
                              <m:r>
                                <a:rPr lang="en-IN" sz="1633">
                                  <a:latin typeface="Cambria Math" panose="02040503050406030204" pitchFamily="18" charset="0"/>
                                </a:rPr>
                                <m:t>8</m:t>
                              </m:r>
                            </m:sub>
                          </m:sSub>
                          <m:r>
                            <a:rPr lang="en-IN" sz="1633">
                              <a:latin typeface="Cambria Math" panose="02040503050406030204" pitchFamily="18" charset="0"/>
                            </a:rPr>
                            <m:t>(</m:t>
                          </m:r>
                          <m:r>
                            <a:rPr lang="en-IN" sz="1633" i="1">
                              <a:latin typeface="Cambria Math" panose="02040503050406030204" pitchFamily="18" charset="0"/>
                            </a:rPr>
                            <m:t>𝑝</m:t>
                          </m:r>
                        </m:e>
                      </m:d>
                    </m:oMath>
                  </m:oMathPara>
                </a14:m>
                <a:endParaRPr lang="en-IN" sz="1633"/>
              </a:p>
            </p:txBody>
          </p:sp>
        </mc:Choice>
        <mc:Fallback xmlns="">
          <p:sp>
            <p:nvSpPr>
              <p:cNvPr id="3" name="TextBox 2"/>
              <p:cNvSpPr txBox="1">
                <a:spLocks noRot="1" noChangeAspect="1" noMove="1" noResize="1" noEditPoints="1" noAdjustHandles="1" noChangeArrowheads="1" noChangeShapeType="1" noTextEdit="1"/>
              </p:cNvSpPr>
              <p:nvPr/>
            </p:nvSpPr>
            <p:spPr>
              <a:xfrm>
                <a:off x="4870368" y="504575"/>
                <a:ext cx="898762" cy="475181"/>
              </a:xfrm>
              <a:prstGeom prst="rect">
                <a:avLst/>
              </a:prstGeom>
              <a:blipFill>
                <a:blip r:embed="rId3"/>
                <a:stretch>
                  <a:fillRect t="-87179" r="-43537" b="-101282"/>
                </a:stretch>
              </a:blipFill>
              <a:ln>
                <a:noFill/>
              </a:ln>
            </p:spPr>
            <p:txBody>
              <a:bodyPr/>
              <a:lstStyle/>
              <a:p>
                <a:r>
                  <a:rPr lang="en-IN">
                    <a:noFill/>
                  </a:rPr>
                  <a:t> </a:t>
                </a:r>
              </a:p>
            </p:txBody>
          </p:sp>
        </mc:Fallback>
      </mc:AlternateContent>
      <p:sp>
        <p:nvSpPr>
          <p:cNvPr id="4" name="TextBox 3"/>
          <p:cNvSpPr txBox="1"/>
          <p:nvPr/>
        </p:nvSpPr>
        <p:spPr>
          <a:xfrm>
            <a:off x="1846187" y="489879"/>
            <a:ext cx="3433066" cy="358917"/>
          </a:xfrm>
          <a:prstGeom prst="rect">
            <a:avLst/>
          </a:prstGeom>
          <a:noFill/>
          <a:ln>
            <a:noFill/>
          </a:ln>
        </p:spPr>
        <p:txBody>
          <a:bodyPr lIns="0" tIns="0" rIns="0" bIns="0"/>
          <a:lstStyle/>
          <a:p>
            <a:pPr marL="673759" lvl="1" indent="-258987" hangingPunct="0">
              <a:spcBef>
                <a:spcPts val="566"/>
              </a:spcBef>
            </a:pPr>
            <a:r>
              <a:rPr lang="x-none" sz="2540" dirty="0">
                <a:solidFill>
                  <a:srgbClr val="9900FF"/>
                </a:solidFill>
                <a:latin typeface="Arial" pitchFamily="18"/>
                <a:ea typeface="Andale Sans UI" pitchFamily="2"/>
                <a:cs typeface="Tahoma" pitchFamily="2"/>
              </a:rPr>
              <a:t>8-neighbors of p</a:t>
            </a:r>
          </a:p>
        </p:txBody>
      </p:sp>
      <mc:AlternateContent xmlns:mc="http://schemas.openxmlformats.org/markup-compatibility/2006" xmlns:a14="http://schemas.microsoft.com/office/drawing/2010/main">
        <mc:Choice Requires="a14">
          <p:sp>
            <p:nvSpPr>
              <p:cNvPr id="5" name="TextBox 4"/>
              <p:cNvSpPr txBox="1">
                <a:spLocks noResize="1"/>
              </p:cNvSpPr>
              <p:nvPr/>
            </p:nvSpPr>
            <p:spPr>
              <a:xfrm>
                <a:off x="2503277" y="1306342"/>
                <a:ext cx="898762" cy="449382"/>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begChr m:val=""/>
                          <m:ctrlPr>
                            <a:rPr lang="en-IN" sz="1633" i="1">
                              <a:latin typeface="Cambria Math" panose="02040503050406030204" pitchFamily="18" charset="0"/>
                            </a:rPr>
                          </m:ctrlPr>
                        </m:dPr>
                        <m:e>
                          <m:sSub>
                            <m:sSubPr>
                              <m:ctrlPr>
                                <a:rPr lang="en-IN" sz="1633" i="1">
                                  <a:latin typeface="Cambria Math" panose="02040503050406030204" pitchFamily="18" charset="0"/>
                                </a:rPr>
                              </m:ctrlPr>
                            </m:sSubPr>
                            <m:e>
                              <m:r>
                                <a:rPr lang="en-IN" sz="1633" i="1">
                                  <a:latin typeface="Cambria Math" panose="02040503050406030204" pitchFamily="18" charset="0"/>
                                </a:rPr>
                                <m:t>𝑁</m:t>
                              </m:r>
                            </m:e>
                            <m:sub>
                              <m:r>
                                <a:rPr lang="en-IN" sz="1633">
                                  <a:latin typeface="Cambria Math" panose="02040503050406030204" pitchFamily="18" charset="0"/>
                                </a:rPr>
                                <m:t>4</m:t>
                              </m:r>
                            </m:sub>
                          </m:sSub>
                          <m:r>
                            <a:rPr lang="en-IN" sz="1633">
                              <a:latin typeface="Cambria Math" panose="02040503050406030204" pitchFamily="18" charset="0"/>
                            </a:rPr>
                            <m:t>(</m:t>
                          </m:r>
                          <m:r>
                            <a:rPr lang="en-IN" sz="1633" i="1">
                              <a:latin typeface="Cambria Math" panose="02040503050406030204" pitchFamily="18" charset="0"/>
                            </a:rPr>
                            <m:t>𝑝</m:t>
                          </m:r>
                        </m:e>
                      </m:d>
                    </m:oMath>
                  </m:oMathPara>
                </a14:m>
                <a:endParaRPr lang="en-IN" sz="1633"/>
              </a:p>
            </p:txBody>
          </p:sp>
        </mc:Choice>
        <mc:Fallback xmlns="">
          <p:sp>
            <p:nvSpPr>
              <p:cNvPr id="5" name="TextBox 4"/>
              <p:cNvSpPr txBox="1">
                <a:spLocks noRot="1" noChangeAspect="1" noMove="1" noResize="1" noEditPoints="1" noAdjustHandles="1" noChangeArrowheads="1" noChangeShapeType="1" noTextEdit="1"/>
              </p:cNvSpPr>
              <p:nvPr/>
            </p:nvSpPr>
            <p:spPr>
              <a:xfrm>
                <a:off x="2503277" y="1306342"/>
                <a:ext cx="898762" cy="449382"/>
              </a:xfrm>
              <a:prstGeom prst="rect">
                <a:avLst/>
              </a:prstGeom>
              <a:blipFill>
                <a:blip r:embed="rId4"/>
                <a:stretch>
                  <a:fillRect t="-90541" r="-43537" b="-113514"/>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a:spLocks noResize="1"/>
              </p:cNvSpPr>
              <p:nvPr/>
            </p:nvSpPr>
            <p:spPr>
              <a:xfrm>
                <a:off x="4327257" y="1306342"/>
                <a:ext cx="951996" cy="449382"/>
              </a:xfrm>
              <a:prstGeom prst="rect">
                <a:avLst/>
              </a:prstGeom>
              <a:noFill/>
              <a:ln>
                <a:noFill/>
              </a:ln>
            </p:spPr>
            <p:txBody>
              <a:bodyPr vert="horz" wrap="square" lIns="81646" tIns="42456" rIns="81646" bIns="42456" anchor="t" anchorCtr="0" compatLnSpc="0">
                <a:noAutofit/>
              </a:bodyPr>
              <a:lstStyle/>
              <a:p>
                <a:pPr hangingPunct="0"/>
                <a14:m>
                  <m:oMathPara xmlns:m="http://schemas.openxmlformats.org/officeDocument/2006/math">
                    <m:oMathParaPr>
                      <m:jc m:val="centerGroup"/>
                    </m:oMathParaPr>
                    <m:oMath xmlns:m="http://schemas.openxmlformats.org/officeDocument/2006/math">
                      <m:d>
                        <m:dPr>
                          <m:begChr m:val=""/>
                          <m:ctrlPr>
                            <a:rPr lang="en-IN" sz="1633" i="1">
                              <a:latin typeface="Cambria Math" panose="02040503050406030204" pitchFamily="18" charset="0"/>
                            </a:rPr>
                          </m:ctrlPr>
                        </m:dPr>
                        <m:e>
                          <m:sSub>
                            <m:sSubPr>
                              <m:ctrlPr>
                                <a:rPr lang="en-IN" sz="1633" i="1">
                                  <a:latin typeface="Cambria Math" panose="02040503050406030204" pitchFamily="18" charset="0"/>
                                </a:rPr>
                              </m:ctrlPr>
                            </m:sSubPr>
                            <m:e>
                              <m:r>
                                <a:rPr lang="en-IN" sz="1633" i="1">
                                  <a:latin typeface="Cambria Math" panose="02040503050406030204" pitchFamily="18" charset="0"/>
                                </a:rPr>
                                <m:t>𝑁</m:t>
                              </m:r>
                            </m:e>
                            <m:sub>
                              <m:r>
                                <a:rPr lang="en-IN" sz="1633" i="1">
                                  <a:latin typeface="Cambria Math" panose="02040503050406030204" pitchFamily="18" charset="0"/>
                                </a:rPr>
                                <m:t>𝐷</m:t>
                              </m:r>
                            </m:sub>
                          </m:sSub>
                          <m:r>
                            <a:rPr lang="en-IN" sz="1633">
                              <a:latin typeface="Cambria Math" panose="02040503050406030204" pitchFamily="18" charset="0"/>
                            </a:rPr>
                            <m:t>(</m:t>
                          </m:r>
                          <m:r>
                            <a:rPr lang="en-IN" sz="1633" i="1">
                              <a:latin typeface="Cambria Math" panose="02040503050406030204" pitchFamily="18" charset="0"/>
                            </a:rPr>
                            <m:t>𝑝</m:t>
                          </m:r>
                        </m:e>
                      </m:d>
                    </m:oMath>
                  </m:oMathPara>
                </a14:m>
                <a:endParaRPr lang="en-IN" sz="1633"/>
              </a:p>
            </p:txBody>
          </p:sp>
        </mc:Choice>
        <mc:Fallback xmlns="">
          <p:sp>
            <p:nvSpPr>
              <p:cNvPr id="6" name="TextBox 5"/>
              <p:cNvSpPr txBox="1">
                <a:spLocks noRot="1" noChangeAspect="1" noMove="1" noResize="1" noEditPoints="1" noAdjustHandles="1" noChangeArrowheads="1" noChangeShapeType="1" noTextEdit="1"/>
              </p:cNvSpPr>
              <p:nvPr/>
            </p:nvSpPr>
            <p:spPr>
              <a:xfrm>
                <a:off x="4327257" y="1306342"/>
                <a:ext cx="951996" cy="449382"/>
              </a:xfrm>
              <a:prstGeom prst="rect">
                <a:avLst/>
              </a:prstGeom>
              <a:blipFill>
                <a:blip r:embed="rId5"/>
                <a:stretch>
                  <a:fillRect t="-90541" r="-39103" b="-113514"/>
                </a:stretch>
              </a:blipFill>
              <a:ln>
                <a:noFill/>
              </a:ln>
            </p:spPr>
            <p:txBody>
              <a:bodyPr/>
              <a:lstStyle/>
              <a:p>
                <a:r>
                  <a:rPr lang="en-IN">
                    <a:noFill/>
                  </a:rPr>
                  <a:t> </a:t>
                </a:r>
              </a:p>
            </p:txBody>
          </p:sp>
        </mc:Fallback>
      </mc:AlternateContent>
      <p:sp>
        <p:nvSpPr>
          <p:cNvPr id="7" name="TextBox 6"/>
          <p:cNvSpPr txBox="1"/>
          <p:nvPr/>
        </p:nvSpPr>
        <p:spPr>
          <a:xfrm>
            <a:off x="3153508" y="1306343"/>
            <a:ext cx="1635867" cy="358917"/>
          </a:xfrm>
          <a:prstGeom prst="rect">
            <a:avLst/>
          </a:prstGeom>
          <a:noFill/>
          <a:ln>
            <a:noFill/>
          </a:ln>
        </p:spPr>
        <p:txBody>
          <a:bodyPr lIns="0" tIns="0" rIns="0" bIns="0"/>
          <a:lstStyle/>
          <a:p>
            <a:pPr marL="673759" lvl="1" indent="-258987" hangingPunct="0">
              <a:spcBef>
                <a:spcPts val="566"/>
              </a:spcBef>
            </a:pPr>
            <a:r>
              <a:rPr lang="x-none" sz="2540">
                <a:latin typeface="Arial" pitchFamily="18"/>
                <a:ea typeface="Andale Sans UI" pitchFamily="2"/>
                <a:cs typeface="Tahoma" pitchFamily="2"/>
              </a:rPr>
              <a:t>and</a:t>
            </a:r>
          </a:p>
        </p:txBody>
      </p:sp>
      <p:graphicFrame>
        <p:nvGraphicFramePr>
          <p:cNvPr id="8" name="Table 7"/>
          <p:cNvGraphicFramePr>
            <a:graphicFrameLocks noGrp="1"/>
          </p:cNvGraphicFramePr>
          <p:nvPr/>
        </p:nvGraphicFramePr>
        <p:xfrm>
          <a:off x="1914443" y="2485642"/>
          <a:ext cx="6630664" cy="1596676"/>
        </p:xfrm>
        <a:graphic>
          <a:graphicData uri="http://schemas.openxmlformats.org/drawingml/2006/table">
            <a:tbl>
              <a:tblPr/>
              <a:tblGrid>
                <a:gridCol w="2210004">
                  <a:extLst>
                    <a:ext uri="{9D8B030D-6E8A-4147-A177-3AD203B41FA5}">
                      <a16:colId xmlns:a16="http://schemas.microsoft.com/office/drawing/2014/main" xmlns="" val="3707781221"/>
                    </a:ext>
                  </a:extLst>
                </a:gridCol>
                <a:gridCol w="2210330">
                  <a:extLst>
                    <a:ext uri="{9D8B030D-6E8A-4147-A177-3AD203B41FA5}">
                      <a16:colId xmlns:a16="http://schemas.microsoft.com/office/drawing/2014/main" xmlns="" val="3307432713"/>
                    </a:ext>
                  </a:extLst>
                </a:gridCol>
                <a:gridCol w="2210330">
                  <a:extLst>
                    <a:ext uri="{9D8B030D-6E8A-4147-A177-3AD203B41FA5}">
                      <a16:colId xmlns:a16="http://schemas.microsoft.com/office/drawing/2014/main" xmlns="" val="1293922862"/>
                    </a:ext>
                  </a:extLst>
                </a:gridCol>
              </a:tblGrid>
              <a:tr h="532987">
                <a:tc>
                  <a:txBody>
                    <a:bodyPr/>
                    <a:lstStyle/>
                    <a:p>
                      <a:pPr marL="0" marR="0" lvl="0" indent="0" algn="ctr" rtl="0" hangingPunct="1">
                        <a:lnSpc>
                          <a:spcPct val="100000"/>
                        </a:lnSpc>
                        <a:spcBef>
                          <a:spcPts val="0"/>
                        </a:spcBef>
                        <a:spcAft>
                          <a:spcPts val="0"/>
                        </a:spcAft>
                        <a:buNone/>
                        <a:tabLst/>
                        <a:defRPr sz="2600"/>
                      </a:pPr>
                      <a:r>
                        <a:rPr lang="en-US" sz="2400" b="0" i="0" u="none" strike="noStrike" kern="1200">
                          <a:ln>
                            <a:noFill/>
                          </a:ln>
                          <a:latin typeface="Arial" pitchFamily="18"/>
                          <a:ea typeface="Andale Sans UI" pitchFamily="2"/>
                          <a:cs typeface="Tahoma" pitchFamily="2"/>
                        </a:rPr>
                        <a:t>(x-1, y+1)</a:t>
                      </a: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 y-1)</a:t>
                      </a: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(x+1, y-1)</a:t>
                      </a:r>
                    </a:p>
                  </a:txBody>
                  <a:tcPr marL="82953" marR="82953" marT="41476" marB="41476"/>
                </a:tc>
                <a:extLst>
                  <a:ext uri="{0D108BD9-81ED-4DB2-BD59-A6C34878D82A}">
                    <a16:rowId xmlns:a16="http://schemas.microsoft.com/office/drawing/2014/main" xmlns="" val="4201345972"/>
                  </a:ext>
                </a:extLst>
              </a:tr>
              <a:tr h="530375">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(x-1, y)</a:t>
                      </a: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1" u="none" strike="noStrike" kern="1200">
                          <a:ln>
                            <a:noFill/>
                          </a:ln>
                          <a:latin typeface="Arial" pitchFamily="18"/>
                          <a:ea typeface="Andale Sans UI" pitchFamily="2"/>
                          <a:cs typeface="Tahoma" pitchFamily="2"/>
                        </a:rPr>
                        <a:t>P (x,y)</a:t>
                      </a: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(x+1, y)</a:t>
                      </a:r>
                    </a:p>
                  </a:txBody>
                  <a:tcPr marL="82953" marR="82953" marT="41476" marB="41476"/>
                </a:tc>
                <a:extLst>
                  <a:ext uri="{0D108BD9-81ED-4DB2-BD59-A6C34878D82A}">
                    <a16:rowId xmlns:a16="http://schemas.microsoft.com/office/drawing/2014/main" xmlns="" val="2626376695"/>
                  </a:ext>
                </a:extLst>
              </a:tr>
              <a:tr h="533314">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(x-1, y-1)</a:t>
                      </a: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 y+1)</a:t>
                      </a:r>
                    </a:p>
                  </a:txBody>
                  <a:tcPr marL="82953" marR="82953" marT="41476" marB="41476"/>
                </a:tc>
                <a:tc>
                  <a:txBody>
                    <a:bodyPr/>
                    <a:lstStyle/>
                    <a:p>
                      <a:pPr marL="0" marR="0" lvl="0" indent="0" algn="ctr" rtl="0" hangingPunct="1">
                        <a:lnSpc>
                          <a:spcPct val="100000"/>
                        </a:lnSpc>
                        <a:spcBef>
                          <a:spcPts val="0"/>
                        </a:spcBef>
                        <a:spcAft>
                          <a:spcPts val="0"/>
                        </a:spcAft>
                        <a:buNone/>
                        <a:tabLst/>
                      </a:pPr>
                      <a:r>
                        <a:rPr lang="en-US" sz="2400" b="0" i="0" u="none" strike="noStrike" kern="1200">
                          <a:ln>
                            <a:noFill/>
                          </a:ln>
                          <a:latin typeface="Arial" pitchFamily="18"/>
                          <a:ea typeface="Andale Sans UI" pitchFamily="2"/>
                          <a:cs typeface="Tahoma" pitchFamily="2"/>
                        </a:rPr>
                        <a:t>(x+1, y+1)</a:t>
                      </a:r>
                    </a:p>
                  </a:txBody>
                  <a:tcPr marL="82953" marR="82953" marT="41476" marB="41476"/>
                </a:tc>
                <a:extLst>
                  <a:ext uri="{0D108BD9-81ED-4DB2-BD59-A6C34878D82A}">
                    <a16:rowId xmlns:a16="http://schemas.microsoft.com/office/drawing/2014/main" xmlns="" val="2517187496"/>
                  </a:ext>
                </a:extLst>
              </a:tr>
            </a:tbl>
          </a:graphicData>
        </a:graphic>
      </p:graphicFrame>
    </p:spTree>
    <p:extLst>
      <p:ext uri="{BB962C8B-B14F-4D97-AF65-F5344CB8AC3E}">
        <p14:creationId xmlns:p14="http://schemas.microsoft.com/office/powerpoint/2010/main" val="538119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118" y="1143050"/>
            <a:ext cx="10443796" cy="5551953"/>
          </a:xfrm>
          <a:prstGeom prst="rect">
            <a:avLst/>
          </a:prstGeom>
          <a:noFill/>
          <a:ln>
            <a:noFill/>
          </a:ln>
        </p:spPr>
        <p:txBody>
          <a:bodyPr vert="horz" wrap="none" lIns="81646" tIns="40823" rIns="81646" bIns="40823" compatLnSpc="0"/>
          <a:lstStyle/>
          <a:p>
            <a:pPr algn="just" hangingPunct="0">
              <a:spcBef>
                <a:spcPts val="679"/>
              </a:spcBef>
              <a:buSzPct val="45000"/>
              <a:buFont typeface="StarSymbol"/>
              <a:buChar char="●"/>
            </a:pPr>
            <a:r>
              <a:rPr lang="en-US" sz="2400" dirty="0">
                <a:solidFill>
                  <a:srgbClr val="3333FF"/>
                </a:solidFill>
                <a:latin typeface="Times New Roman" panose="02020603050405020304" pitchFamily="18" charset="0"/>
                <a:ea typeface="Andale Sans UI" pitchFamily="2"/>
                <a:cs typeface="Times New Roman" panose="02020603050405020304" pitchFamily="18" charset="0"/>
              </a:rPr>
              <a:t>Let </a:t>
            </a:r>
            <a:r>
              <a:rPr lang="en-US" sz="2400" i="1" dirty="0">
                <a:solidFill>
                  <a:srgbClr val="3333FF"/>
                </a:solidFill>
                <a:latin typeface="Times New Roman" panose="02020603050405020304" pitchFamily="18" charset="0"/>
                <a:ea typeface="Andale Sans UI" pitchFamily="2"/>
                <a:cs typeface="Times New Roman" panose="02020603050405020304" pitchFamily="18" charset="0"/>
              </a:rPr>
              <a:t>V</a:t>
            </a:r>
            <a:r>
              <a:rPr lang="en-US" sz="2400" dirty="0">
                <a:solidFill>
                  <a:srgbClr val="3333FF"/>
                </a:solidFill>
                <a:latin typeface="Times New Roman" panose="02020603050405020304" pitchFamily="18" charset="0"/>
                <a:ea typeface="Andale Sans UI" pitchFamily="2"/>
                <a:cs typeface="Times New Roman" panose="02020603050405020304" pitchFamily="18" charset="0"/>
              </a:rPr>
              <a:t>: a set of intensity values</a:t>
            </a:r>
          </a:p>
          <a:p>
            <a:pPr algn="just" hangingPunct="0">
              <a:spcBef>
                <a:spcPts val="679"/>
              </a:spcBef>
              <a:buSzPct val="45000"/>
              <a:buFont typeface="StarSymbol"/>
              <a:buChar char="●"/>
            </a:pPr>
            <a:endParaRPr lang="en-US" sz="2400" dirty="0">
              <a:latin typeface="Times New Roman" panose="02020603050405020304" pitchFamily="18" charset="0"/>
              <a:ea typeface="Andale Sans UI" pitchFamily="2"/>
              <a:cs typeface="Times New Roman" panose="02020603050405020304" pitchFamily="18" charset="0"/>
            </a:endParaRPr>
          </a:p>
          <a:p>
            <a:pPr algn="just" hangingPunct="0">
              <a:spcBef>
                <a:spcPts val="679"/>
              </a:spcBef>
              <a:buSzPct val="45000"/>
              <a:buFont typeface="StarSymbol"/>
              <a:buChar char="●"/>
            </a:pPr>
            <a:r>
              <a:rPr lang="en-US" sz="2400" dirty="0">
                <a:latin typeface="Times New Roman" panose="02020603050405020304" pitchFamily="18" charset="0"/>
                <a:ea typeface="Andale Sans UI" pitchFamily="2"/>
                <a:cs typeface="Times New Roman" panose="02020603050405020304" pitchFamily="18" charset="0"/>
              </a:rPr>
              <a:t>In a binary image, </a:t>
            </a:r>
            <a:r>
              <a:rPr lang="en-US" sz="2400" i="1" dirty="0">
                <a:latin typeface="Times New Roman" panose="02020603050405020304" pitchFamily="18" charset="0"/>
                <a:ea typeface="Andale Sans UI" pitchFamily="2"/>
                <a:cs typeface="Times New Roman" panose="02020603050405020304" pitchFamily="18" charset="0"/>
              </a:rPr>
              <a:t>V</a:t>
            </a:r>
            <a:r>
              <a:rPr lang="en-US" sz="2400" dirty="0">
                <a:latin typeface="Times New Roman" panose="02020603050405020304" pitchFamily="18" charset="0"/>
                <a:ea typeface="Andale Sans UI" pitchFamily="2"/>
                <a:cs typeface="Times New Roman" panose="02020603050405020304" pitchFamily="18" charset="0"/>
              </a:rPr>
              <a:t> = {1}, if we are referring to </a:t>
            </a:r>
            <a:r>
              <a:rPr lang="en-US" sz="2400" dirty="0">
                <a:solidFill>
                  <a:srgbClr val="801900"/>
                </a:solidFill>
                <a:latin typeface="Times New Roman" panose="02020603050405020304" pitchFamily="18" charset="0"/>
                <a:ea typeface="Andale Sans UI" pitchFamily="2"/>
                <a:cs typeface="Times New Roman" panose="02020603050405020304" pitchFamily="18" charset="0"/>
              </a:rPr>
              <a:t>adjacency of pixels with value 1</a:t>
            </a:r>
            <a:r>
              <a:rPr lang="en-US" sz="2400" dirty="0">
                <a:latin typeface="Times New Roman" panose="02020603050405020304" pitchFamily="18" charset="0"/>
                <a:ea typeface="Andale Sans UI" pitchFamily="2"/>
                <a:cs typeface="Times New Roman" panose="02020603050405020304" pitchFamily="18" charset="0"/>
              </a:rPr>
              <a:t>.</a:t>
            </a:r>
          </a:p>
          <a:p>
            <a:pPr algn="just" hangingPunct="0">
              <a:spcBef>
                <a:spcPts val="679"/>
              </a:spcBef>
              <a:buSzPct val="45000"/>
              <a:buFont typeface="StarSymbol"/>
              <a:buChar char="●"/>
            </a:pPr>
            <a:endParaRPr lang="en-US" sz="2400" dirty="0">
              <a:latin typeface="Times New Roman" panose="02020603050405020304" pitchFamily="18" charset="0"/>
              <a:ea typeface="Andale Sans UI" pitchFamily="2"/>
              <a:cs typeface="Times New Roman" panose="02020603050405020304" pitchFamily="18" charset="0"/>
            </a:endParaRPr>
          </a:p>
          <a:p>
            <a:pPr algn="just" hangingPunct="0">
              <a:spcBef>
                <a:spcPts val="679"/>
              </a:spcBef>
              <a:buSzPct val="45000"/>
              <a:buFont typeface="StarSymbol"/>
              <a:buChar char="●"/>
            </a:pPr>
            <a:r>
              <a:rPr lang="en-US" sz="2400" dirty="0">
                <a:latin typeface="Times New Roman" panose="02020603050405020304" pitchFamily="18" charset="0"/>
                <a:ea typeface="Andale Sans UI" pitchFamily="2"/>
                <a:cs typeface="Times New Roman" panose="02020603050405020304" pitchFamily="18" charset="0"/>
              </a:rPr>
              <a:t>In a gray-scale image,  </a:t>
            </a:r>
            <a:r>
              <a:rPr lang="en-US" sz="2400" i="1" dirty="0">
                <a:latin typeface="Times New Roman" panose="02020603050405020304" pitchFamily="18" charset="0"/>
                <a:ea typeface="Andale Sans UI" pitchFamily="2"/>
                <a:cs typeface="Times New Roman" panose="02020603050405020304" pitchFamily="18" charset="0"/>
              </a:rPr>
              <a:t>V</a:t>
            </a:r>
            <a:r>
              <a:rPr lang="en-US" sz="2400" dirty="0">
                <a:latin typeface="Times New Roman" panose="02020603050405020304" pitchFamily="18" charset="0"/>
                <a:ea typeface="Andale Sans UI" pitchFamily="2"/>
                <a:cs typeface="Times New Roman" panose="02020603050405020304" pitchFamily="18" charset="0"/>
              </a:rPr>
              <a:t> = {180, 181, 182, …, 200}</a:t>
            </a:r>
          </a:p>
          <a:p>
            <a:pPr algn="just" hangingPunct="0">
              <a:spcBef>
                <a:spcPts val="679"/>
              </a:spcBef>
              <a:buSzPct val="45000"/>
              <a:buFont typeface="StarSymbol"/>
              <a:buChar char="●"/>
            </a:pPr>
            <a:endParaRPr lang="en-US" sz="2400" dirty="0">
              <a:latin typeface="Times New Roman" panose="02020603050405020304" pitchFamily="18" charset="0"/>
              <a:ea typeface="Andale Sans UI" pitchFamily="2"/>
              <a:cs typeface="Times New Roman" panose="02020603050405020304" pitchFamily="18" charset="0"/>
            </a:endParaRPr>
          </a:p>
          <a:p>
            <a:pPr algn="just" hangingPunct="0">
              <a:spcBef>
                <a:spcPts val="679"/>
              </a:spcBef>
              <a:buSzPct val="45000"/>
              <a:buFont typeface="StarSymbol"/>
              <a:buChar char="●"/>
            </a:pPr>
            <a:r>
              <a:rPr lang="en-US" sz="2400" dirty="0">
                <a:latin typeface="Times New Roman" panose="02020603050405020304" pitchFamily="18" charset="0"/>
                <a:ea typeface="Andale Sans UI" pitchFamily="2"/>
                <a:cs typeface="Times New Roman" panose="02020603050405020304" pitchFamily="18" charset="0"/>
              </a:rPr>
              <a:t>If the possible intensity values 0 – 255, </a:t>
            </a:r>
            <a:r>
              <a:rPr lang="en-US" sz="2400" i="1" dirty="0">
                <a:latin typeface="Times New Roman" panose="02020603050405020304" pitchFamily="18" charset="0"/>
                <a:ea typeface="Andale Sans UI" pitchFamily="2"/>
                <a:cs typeface="Times New Roman" panose="02020603050405020304" pitchFamily="18" charset="0"/>
              </a:rPr>
              <a:t>V</a:t>
            </a:r>
            <a:r>
              <a:rPr lang="en-US" sz="2400" dirty="0">
                <a:latin typeface="Times New Roman" panose="02020603050405020304" pitchFamily="18" charset="0"/>
                <a:ea typeface="Andale Sans UI" pitchFamily="2"/>
                <a:cs typeface="Times New Roman" panose="02020603050405020304" pitchFamily="18" charset="0"/>
              </a:rPr>
              <a:t> set can be any subset of these 256 values.</a:t>
            </a:r>
          </a:p>
        </p:txBody>
      </p:sp>
      <p:sp>
        <p:nvSpPr>
          <p:cNvPr id="3" name="TextBox 2"/>
          <p:cNvSpPr txBox="1"/>
          <p:nvPr/>
        </p:nvSpPr>
        <p:spPr>
          <a:xfrm>
            <a:off x="1979760" y="163293"/>
            <a:ext cx="6402055" cy="567606"/>
          </a:xfrm>
          <a:prstGeom prst="rect">
            <a:avLst/>
          </a:prstGeom>
          <a:noFill/>
          <a:ln>
            <a:noFill/>
          </a:ln>
        </p:spPr>
        <p:txBody>
          <a:bodyPr lIns="0" tIns="0" rIns="0" bIns="0" anchor="ctr"/>
          <a:lstStyle/>
          <a:p>
            <a:pPr algn="ctr" hangingPunct="0"/>
            <a:r>
              <a:rPr lang="en-US" sz="3266">
                <a:solidFill>
                  <a:srgbClr val="9900FF"/>
                </a:solidFill>
                <a:latin typeface="Arial" pitchFamily="18"/>
                <a:ea typeface="Andale Sans UI" pitchFamily="2"/>
                <a:cs typeface="Tahoma" pitchFamily="2"/>
              </a:rPr>
              <a:t>Adjacency and Connectivity</a:t>
            </a:r>
          </a:p>
        </p:txBody>
      </p:sp>
    </p:spTree>
    <p:extLst>
      <p:ext uri="{BB962C8B-B14F-4D97-AF65-F5344CB8AC3E}">
        <p14:creationId xmlns:p14="http://schemas.microsoft.com/office/powerpoint/2010/main" val="343099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766" y="1027906"/>
            <a:ext cx="10779034" cy="5059385"/>
          </a:xfrm>
        </p:spPr>
      </p:pic>
    </p:spTree>
    <p:extLst>
      <p:ext uri="{BB962C8B-B14F-4D97-AF65-F5344CB8AC3E}">
        <p14:creationId xmlns:p14="http://schemas.microsoft.com/office/powerpoint/2010/main" val="28255331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033642" y="-165252"/>
            <a:ext cx="8229627" cy="1145009"/>
          </a:xfrm>
        </p:spPr>
        <p:txBody>
          <a:bodyPr/>
          <a:lstStyle/>
          <a:p>
            <a:pPr lvl="0"/>
            <a:r>
              <a:rPr lang="en-US" sz="3266" dirty="0">
                <a:solidFill>
                  <a:srgbClr val="9900FF"/>
                </a:solidFill>
                <a:latin typeface="Arial" pitchFamily="18"/>
                <a:cs typeface="Tahoma" pitchFamily="2"/>
              </a:rPr>
              <a:t>Types of Adjacency</a:t>
            </a:r>
          </a:p>
        </p:txBody>
      </p:sp>
      <p:sp>
        <p:nvSpPr>
          <p:cNvPr id="3" name="Text Placeholder 2"/>
          <p:cNvSpPr txBox="1">
            <a:spLocks noGrp="1"/>
          </p:cNvSpPr>
          <p:nvPr>
            <p:ph type="body" idx="4294967295"/>
          </p:nvPr>
        </p:nvSpPr>
        <p:spPr>
          <a:xfrm>
            <a:off x="1686813" y="816464"/>
            <a:ext cx="8817808" cy="5878538"/>
          </a:xfrm>
        </p:spPr>
        <p:txBody>
          <a:bodyPr/>
          <a:lstStyle/>
          <a:p>
            <a:pPr algn="just">
              <a:spcBef>
                <a:spcPts val="725"/>
              </a:spcBef>
            </a:pPr>
            <a:r>
              <a:rPr lang="en-US" b="1" dirty="0">
                <a:solidFill>
                  <a:srgbClr val="9900FF"/>
                </a:solidFill>
                <a:latin typeface="Times New Roman" panose="02020603050405020304" pitchFamily="18" charset="0"/>
                <a:cs typeface="Times New Roman" panose="02020603050405020304" pitchFamily="18" charset="0"/>
              </a:rPr>
              <a:t>4-adjacency</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Two pixels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with values from </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 are 4-adjacent if </a:t>
            </a:r>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is in the set </a:t>
            </a:r>
            <a:r>
              <a:rPr lang="en-US" i="1" dirty="0">
                <a:latin typeface="Times New Roman" panose="02020603050405020304" pitchFamily="18" charset="0"/>
                <a:cs typeface="Times New Roman" panose="02020603050405020304" pitchFamily="18" charset="0"/>
              </a:rPr>
              <a:t>N</a:t>
            </a:r>
            <a:r>
              <a:rPr lang="en-US" i="1" baseline="-25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a:t>
            </a:r>
          </a:p>
          <a:p>
            <a:pPr algn="just">
              <a:spcBef>
                <a:spcPts val="725"/>
              </a:spcBef>
            </a:pPr>
            <a:endParaRPr lang="en-US" dirty="0">
              <a:latin typeface="Times New Roman" panose="02020603050405020304" pitchFamily="18" charset="0"/>
              <a:cs typeface="Times New Roman" panose="02020603050405020304" pitchFamily="18" charset="0"/>
            </a:endParaRPr>
          </a:p>
          <a:p>
            <a:pPr algn="just">
              <a:spcBef>
                <a:spcPts val="725"/>
              </a:spcBef>
            </a:pPr>
            <a:r>
              <a:rPr lang="en-US" b="1" dirty="0">
                <a:solidFill>
                  <a:srgbClr val="9900FF"/>
                </a:solidFill>
                <a:latin typeface="Times New Roman" panose="02020603050405020304" pitchFamily="18" charset="0"/>
                <a:cs typeface="Times New Roman" panose="02020603050405020304" pitchFamily="18" charset="0"/>
              </a:rPr>
              <a:t>8-adjacency</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Two pixels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with values from </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 are 8-adjacent if </a:t>
            </a:r>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is in the set </a:t>
            </a:r>
            <a:r>
              <a:rPr lang="en-US" i="1" dirty="0">
                <a:latin typeface="Times New Roman" panose="02020603050405020304" pitchFamily="18" charset="0"/>
                <a:cs typeface="Times New Roman" panose="02020603050405020304" pitchFamily="18" charset="0"/>
              </a:rPr>
              <a:t>N</a:t>
            </a:r>
            <a:r>
              <a:rPr lang="en-US" i="1" baseline="-25000" dirty="0">
                <a:latin typeface="Times New Roman" panose="02020603050405020304" pitchFamily="18" charset="0"/>
                <a:cs typeface="Times New Roman" panose="02020603050405020304" pitchFamily="18" charset="0"/>
              </a:rPr>
              <a:t>8</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a:t>
            </a:r>
          </a:p>
          <a:p>
            <a:pPr algn="just">
              <a:spcBef>
                <a:spcPts val="725"/>
              </a:spcBef>
            </a:pPr>
            <a:endParaRPr lang="en-US" dirty="0">
              <a:latin typeface="Times New Roman" panose="02020603050405020304" pitchFamily="18" charset="0"/>
              <a:cs typeface="Times New Roman" panose="02020603050405020304" pitchFamily="18" charset="0"/>
            </a:endParaRPr>
          </a:p>
          <a:p>
            <a:pPr algn="just">
              <a:spcBef>
                <a:spcPts val="725"/>
              </a:spcBef>
            </a:pPr>
            <a:r>
              <a:rPr lang="en-US" b="1" dirty="0">
                <a:solidFill>
                  <a:srgbClr val="9900FF"/>
                </a:solidFill>
                <a:latin typeface="Times New Roman" panose="02020603050405020304" pitchFamily="18" charset="0"/>
                <a:cs typeface="Times New Roman" panose="02020603050405020304" pitchFamily="18" charset="0"/>
              </a:rPr>
              <a:t>m-adjacency</a:t>
            </a:r>
            <a:r>
              <a:rPr lang="en-US" b="1" dirty="0">
                <a:latin typeface="Times New Roman" panose="02020603050405020304" pitchFamily="18" charset="0"/>
                <a:cs typeface="Times New Roman" panose="02020603050405020304" pitchFamily="18" charset="0"/>
              </a:rPr>
              <a:t> =(mixed)</a:t>
            </a:r>
          </a:p>
          <a:p>
            <a:pPr algn="just">
              <a:spcBef>
                <a:spcPts val="725"/>
              </a:spcBef>
            </a:pPr>
            <a:r>
              <a:rPr lang="en-US" b="1" dirty="0">
                <a:solidFill>
                  <a:srgbClr val="801900"/>
                </a:solidFill>
                <a:latin typeface="Times New Roman" panose="02020603050405020304" pitchFamily="18" charset="0"/>
                <a:cs typeface="Times New Roman" panose="02020603050405020304" pitchFamily="18" charset="0"/>
              </a:rPr>
              <a:t>Two  pixels </a:t>
            </a:r>
            <a:r>
              <a:rPr lang="en-US" b="1" i="1" dirty="0">
                <a:solidFill>
                  <a:srgbClr val="801900"/>
                </a:solidFill>
                <a:latin typeface="Times New Roman" panose="02020603050405020304" pitchFamily="18" charset="0"/>
                <a:cs typeface="Times New Roman" panose="02020603050405020304" pitchFamily="18" charset="0"/>
              </a:rPr>
              <a:t>p</a:t>
            </a:r>
            <a:r>
              <a:rPr lang="en-US" b="1" dirty="0">
                <a:solidFill>
                  <a:srgbClr val="801900"/>
                </a:solidFill>
                <a:latin typeface="Times New Roman" panose="02020603050405020304" pitchFamily="18" charset="0"/>
                <a:cs typeface="Times New Roman" panose="02020603050405020304" pitchFamily="18" charset="0"/>
              </a:rPr>
              <a:t> and </a:t>
            </a:r>
            <a:r>
              <a:rPr lang="en-US" b="1" i="1" dirty="0">
                <a:solidFill>
                  <a:srgbClr val="801900"/>
                </a:solidFill>
                <a:latin typeface="Times New Roman" panose="02020603050405020304" pitchFamily="18" charset="0"/>
                <a:cs typeface="Times New Roman" panose="02020603050405020304" pitchFamily="18" charset="0"/>
              </a:rPr>
              <a:t>q</a:t>
            </a:r>
            <a:r>
              <a:rPr lang="en-US" b="1" dirty="0">
                <a:solidFill>
                  <a:srgbClr val="801900"/>
                </a:solidFill>
                <a:latin typeface="Times New Roman" panose="02020603050405020304" pitchFamily="18" charset="0"/>
                <a:cs typeface="Times New Roman" panose="02020603050405020304" pitchFamily="18" charset="0"/>
              </a:rPr>
              <a:t> with values from </a:t>
            </a:r>
            <a:r>
              <a:rPr lang="en-US" b="1" i="1" dirty="0">
                <a:solidFill>
                  <a:srgbClr val="801900"/>
                </a:solidFill>
                <a:latin typeface="Times New Roman" panose="02020603050405020304" pitchFamily="18" charset="0"/>
                <a:cs typeface="Times New Roman" panose="02020603050405020304" pitchFamily="18" charset="0"/>
              </a:rPr>
              <a:t>V</a:t>
            </a:r>
            <a:r>
              <a:rPr lang="en-US" b="1" dirty="0">
                <a:solidFill>
                  <a:srgbClr val="801900"/>
                </a:solidFill>
                <a:latin typeface="Times New Roman" panose="02020603050405020304" pitchFamily="18" charset="0"/>
                <a:cs typeface="Times New Roman" panose="02020603050405020304" pitchFamily="18" charset="0"/>
              </a:rPr>
              <a:t> are m-adjacent if :</a:t>
            </a:r>
          </a:p>
          <a:p>
            <a:pPr lvl="0" algn="just"/>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is in </a:t>
            </a:r>
            <a:r>
              <a:rPr lang="en-US" i="1" dirty="0">
                <a:latin typeface="Times New Roman" panose="02020603050405020304" pitchFamily="18" charset="0"/>
                <a:cs typeface="Times New Roman" panose="02020603050405020304" pitchFamily="18" charset="0"/>
              </a:rPr>
              <a:t>N</a:t>
            </a:r>
            <a:r>
              <a:rPr lang="en-US" i="1" baseline="-25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or</a:t>
            </a:r>
          </a:p>
          <a:p>
            <a:pPr lvl="0" algn="just"/>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is in </a:t>
            </a:r>
            <a:r>
              <a:rPr lang="en-US" i="1" dirty="0">
                <a:latin typeface="Times New Roman" panose="02020603050405020304" pitchFamily="18" charset="0"/>
                <a:cs typeface="Times New Roman" panose="02020603050405020304" pitchFamily="18" charset="0"/>
              </a:rPr>
              <a:t>N</a:t>
            </a:r>
            <a:r>
              <a:rPr lang="en-US" i="1" baseline="-25000"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and</a:t>
            </a:r>
            <a:r>
              <a:rPr lang="en-US" dirty="0">
                <a:latin typeface="Times New Roman" panose="02020603050405020304" pitchFamily="18" charset="0"/>
                <a:cs typeface="Times New Roman" panose="02020603050405020304" pitchFamily="18" charset="0"/>
              </a:rPr>
              <a:t> the set </a:t>
            </a:r>
            <a:r>
              <a:rPr lang="en-US" i="1" dirty="0">
                <a:latin typeface="Times New Roman" panose="02020603050405020304" pitchFamily="18" charset="0"/>
                <a:cs typeface="Times New Roman" panose="02020603050405020304" pitchFamily="18" charset="0"/>
              </a:rPr>
              <a:t>N</a:t>
            </a:r>
            <a:r>
              <a:rPr lang="en-US" i="1" baseline="-25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N</a:t>
            </a:r>
            <a:r>
              <a:rPr lang="en-US" i="1" baseline="-25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has no pixel whose values are from V (no intersection)</a:t>
            </a:r>
          </a:p>
        </p:txBody>
      </p:sp>
    </p:spTree>
    <p:extLst>
      <p:ext uri="{BB962C8B-B14F-4D97-AF65-F5344CB8AC3E}">
        <p14:creationId xmlns:p14="http://schemas.microsoft.com/office/powerpoint/2010/main" val="2675186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86813" y="163293"/>
            <a:ext cx="8491222" cy="5447446"/>
          </a:xfrm>
        </p:spPr>
        <p:txBody>
          <a:bodyPr/>
          <a:lstStyle/>
          <a:p>
            <a:pPr>
              <a:spcBef>
                <a:spcPts val="679"/>
              </a:spcBef>
              <a:buClr>
                <a:srgbClr val="000000"/>
              </a:buClr>
              <a:buSzPct val="100000"/>
              <a:buFont typeface="Arial" pitchFamily="34"/>
              <a:buChar char="•"/>
            </a:pPr>
            <a:r>
              <a:rPr lang="en-US" sz="2722">
                <a:solidFill>
                  <a:srgbClr val="6666FF"/>
                </a:solidFill>
                <a:latin typeface="Arial" pitchFamily="18"/>
                <a:cs typeface="Tahoma" pitchFamily="2"/>
              </a:rPr>
              <a:t>Mixed adjacency is a modification of 8-adjacency</a:t>
            </a:r>
            <a:r>
              <a:rPr lang="en-US" sz="2722">
                <a:latin typeface="Arial" pitchFamily="18"/>
                <a:cs typeface="Tahoma" pitchFamily="2"/>
              </a:rPr>
              <a:t>.</a:t>
            </a:r>
          </a:p>
          <a:p>
            <a:pPr>
              <a:spcBef>
                <a:spcPts val="679"/>
              </a:spcBef>
              <a:buClr>
                <a:srgbClr val="000000"/>
              </a:buClr>
              <a:buSzPct val="100000"/>
              <a:buFont typeface="Arial" pitchFamily="34"/>
              <a:buChar char="•"/>
            </a:pPr>
            <a:r>
              <a:rPr lang="en-US" sz="2722">
                <a:latin typeface="Arial" pitchFamily="18"/>
                <a:cs typeface="Tahoma" pitchFamily="2"/>
              </a:rPr>
              <a:t>It is introduced to eliminate the ambiguities that often arise when 8-adjacency is used.</a:t>
            </a:r>
          </a:p>
          <a:p>
            <a:pPr>
              <a:spcBef>
                <a:spcPts val="679"/>
              </a:spcBef>
              <a:buClr>
                <a:srgbClr val="000000"/>
              </a:buClr>
              <a:buSzPct val="100000"/>
              <a:buFont typeface="Arial" pitchFamily="34"/>
              <a:buChar char="•"/>
            </a:pPr>
            <a:r>
              <a:rPr lang="en-US" sz="2722">
                <a:solidFill>
                  <a:srgbClr val="3333FF"/>
                </a:solidFill>
                <a:latin typeface="Arial" pitchFamily="18"/>
                <a:cs typeface="Tahoma" pitchFamily="2"/>
              </a:rPr>
              <a:t>For example:</a:t>
            </a:r>
          </a:p>
        </p:txBody>
      </p:sp>
      <p:pic>
        <p:nvPicPr>
          <p:cNvPr id="3"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850106" y="2122806"/>
            <a:ext cx="8654515" cy="4572197"/>
          </a:xfrm>
          <a:prstGeom prst="rect">
            <a:avLst/>
          </a:prstGeom>
          <a:noFill/>
          <a:ln w="12600" cap="sq">
            <a:solidFill>
              <a:srgbClr val="000000"/>
            </a:solidFill>
            <a:prstDash val="solid"/>
            <a:miter/>
          </a:ln>
        </p:spPr>
      </p:pic>
    </p:spTree>
    <p:extLst>
      <p:ext uri="{BB962C8B-B14F-4D97-AF65-F5344CB8AC3E}">
        <p14:creationId xmlns:p14="http://schemas.microsoft.com/office/powerpoint/2010/main" val="4195498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0106" y="326586"/>
            <a:ext cx="8654515" cy="6368417"/>
          </a:xfrm>
          <a:prstGeom prst="rect">
            <a:avLst/>
          </a:prstGeom>
          <a:noFill/>
          <a:ln>
            <a:noFill/>
          </a:ln>
        </p:spPr>
        <p:txBody>
          <a:bodyPr vert="horz" wrap="none" lIns="81646" tIns="40823" rIns="81646" bIns="40823" compatLnSpc="0"/>
          <a:lstStyle/>
          <a:p>
            <a:pPr algn="just" hangingPunct="0"/>
            <a:r>
              <a:rPr lang="en-US" sz="3266" dirty="0">
                <a:solidFill>
                  <a:srgbClr val="F89746"/>
                </a:solidFill>
                <a:latin typeface="Times New Roman" panose="02020603050405020304" pitchFamily="18" charset="0"/>
                <a:ea typeface="Bookman-Demi" pitchFamily="32"/>
                <a:cs typeface="Times New Roman" panose="02020603050405020304" pitchFamily="18" charset="0"/>
              </a:rPr>
              <a:t>Connectivity</a:t>
            </a:r>
          </a:p>
          <a:p>
            <a:pPr marL="457200" indent="-457200" algn="just" hangingPunct="0">
              <a:buFont typeface="Symbol" panose="05050102010706020507" pitchFamily="18" charset="2"/>
              <a:buChar char="·"/>
            </a:pPr>
            <a:r>
              <a:rPr lang="en-US" sz="2540" dirty="0" smtClean="0">
                <a:solidFill>
                  <a:srgbClr val="365F92"/>
                </a:solidFill>
                <a:latin typeface="Times New Roman" panose="02020603050405020304" pitchFamily="18" charset="0"/>
                <a:ea typeface="Times New Roman" pitchFamily="16"/>
                <a:cs typeface="Times New Roman" panose="02020603050405020304" pitchFamily="18" charset="0"/>
              </a:rPr>
              <a:t>Let </a:t>
            </a:r>
            <a:r>
              <a:rPr lang="en-US" sz="2540" dirty="0">
                <a:solidFill>
                  <a:srgbClr val="00B150"/>
                </a:solidFill>
                <a:latin typeface="Times New Roman" panose="02020603050405020304" pitchFamily="18" charset="0"/>
                <a:ea typeface="TTD5o00" pitchFamily="32"/>
                <a:cs typeface="Times New Roman" panose="02020603050405020304" pitchFamily="18" charset="0"/>
              </a:rPr>
              <a:t>S </a:t>
            </a:r>
            <a:r>
              <a:rPr lang="en-US" sz="2540" dirty="0">
                <a:solidFill>
                  <a:srgbClr val="365F92"/>
                </a:solidFill>
                <a:latin typeface="Times New Roman" panose="02020603050405020304" pitchFamily="18" charset="0"/>
                <a:ea typeface="Times New Roman" pitchFamily="16"/>
                <a:cs typeface="Times New Roman" panose="02020603050405020304" pitchFamily="18" charset="0"/>
              </a:rPr>
              <a:t>represent a subset of pixels in an image, </a:t>
            </a:r>
            <a:r>
              <a:rPr lang="en-US" sz="2540" dirty="0" smtClean="0">
                <a:solidFill>
                  <a:srgbClr val="365F92"/>
                </a:solidFill>
                <a:latin typeface="Times New Roman" panose="02020603050405020304" pitchFamily="18" charset="0"/>
                <a:ea typeface="Times New Roman" pitchFamily="16"/>
                <a:cs typeface="Times New Roman" panose="02020603050405020304" pitchFamily="18" charset="0"/>
              </a:rPr>
              <a:t>Two </a:t>
            </a:r>
            <a:r>
              <a:rPr lang="en-US" sz="2540" dirty="0">
                <a:solidFill>
                  <a:srgbClr val="365F92"/>
                </a:solidFill>
                <a:latin typeface="Times New Roman" panose="02020603050405020304" pitchFamily="18" charset="0"/>
                <a:ea typeface="Times New Roman" pitchFamily="16"/>
                <a:cs typeface="Times New Roman" panose="02020603050405020304" pitchFamily="18" charset="0"/>
              </a:rPr>
              <a:t>pixels </a:t>
            </a:r>
            <a:r>
              <a:rPr lang="en-US" sz="2540" dirty="0">
                <a:solidFill>
                  <a:srgbClr val="00B150"/>
                </a:solidFill>
                <a:latin typeface="Times New Roman" panose="02020603050405020304" pitchFamily="18" charset="0"/>
                <a:ea typeface="TTD5o00" pitchFamily="32"/>
                <a:cs typeface="Times New Roman" panose="02020603050405020304" pitchFamily="18" charset="0"/>
              </a:rPr>
              <a:t>p </a:t>
            </a:r>
            <a:r>
              <a:rPr lang="en-US" sz="2540" dirty="0">
                <a:solidFill>
                  <a:srgbClr val="365F92"/>
                </a:solidFill>
                <a:latin typeface="Times New Roman" panose="02020603050405020304" pitchFamily="18" charset="0"/>
                <a:ea typeface="Times New Roman" pitchFamily="16"/>
                <a:cs typeface="Times New Roman" panose="02020603050405020304" pitchFamily="18" charset="0"/>
              </a:rPr>
              <a:t>and </a:t>
            </a:r>
            <a:r>
              <a:rPr lang="en-US" sz="2540" dirty="0">
                <a:solidFill>
                  <a:srgbClr val="00B150"/>
                </a:solidFill>
                <a:latin typeface="Times New Roman" panose="02020603050405020304" pitchFamily="18" charset="0"/>
                <a:ea typeface="TTD5o00" pitchFamily="32"/>
                <a:cs typeface="Times New Roman" panose="02020603050405020304" pitchFamily="18" charset="0"/>
              </a:rPr>
              <a:t>q </a:t>
            </a:r>
            <a:endParaRPr lang="en-US" sz="2540" dirty="0" smtClean="0">
              <a:solidFill>
                <a:srgbClr val="00B150"/>
              </a:solidFill>
              <a:latin typeface="Times New Roman" panose="02020603050405020304" pitchFamily="18" charset="0"/>
              <a:ea typeface="TTD5o00" pitchFamily="32"/>
              <a:cs typeface="Times New Roman" panose="02020603050405020304" pitchFamily="18" charset="0"/>
            </a:endParaRPr>
          </a:p>
          <a:p>
            <a:pPr algn="just" hangingPunct="0"/>
            <a:r>
              <a:rPr lang="en-US" sz="2540" dirty="0">
                <a:solidFill>
                  <a:srgbClr val="00B150"/>
                </a:solidFill>
                <a:latin typeface="Times New Roman" panose="02020603050405020304" pitchFamily="18" charset="0"/>
                <a:ea typeface="Times New Roman" pitchFamily="16"/>
                <a:cs typeface="Times New Roman" panose="02020603050405020304" pitchFamily="18" charset="0"/>
              </a:rPr>
              <a:t> </a:t>
            </a:r>
            <a:r>
              <a:rPr lang="en-US" sz="2540" dirty="0" smtClean="0">
                <a:solidFill>
                  <a:srgbClr val="00B150"/>
                </a:solidFill>
                <a:latin typeface="Times New Roman" panose="02020603050405020304" pitchFamily="18" charset="0"/>
                <a:ea typeface="Times New Roman" pitchFamily="16"/>
                <a:cs typeface="Times New Roman" panose="02020603050405020304" pitchFamily="18" charset="0"/>
              </a:rPr>
              <a:t>    </a:t>
            </a:r>
            <a:r>
              <a:rPr lang="en-US" sz="2540" dirty="0" smtClean="0">
                <a:solidFill>
                  <a:srgbClr val="365F92"/>
                </a:solidFill>
                <a:latin typeface="Times New Roman" panose="02020603050405020304" pitchFamily="18" charset="0"/>
                <a:ea typeface="Times New Roman" pitchFamily="16"/>
                <a:cs typeface="Times New Roman" panose="02020603050405020304" pitchFamily="18" charset="0"/>
              </a:rPr>
              <a:t>are </a:t>
            </a:r>
            <a:r>
              <a:rPr lang="en-US" sz="2540" dirty="0">
                <a:solidFill>
                  <a:srgbClr val="365F92"/>
                </a:solidFill>
                <a:latin typeface="Times New Roman" panose="02020603050405020304" pitchFamily="18" charset="0"/>
                <a:ea typeface="Times New Roman" pitchFamily="16"/>
                <a:cs typeface="Times New Roman" panose="02020603050405020304" pitchFamily="18" charset="0"/>
              </a:rPr>
              <a:t>said to be connected in </a:t>
            </a:r>
            <a:r>
              <a:rPr lang="en-US" sz="2540" dirty="0">
                <a:solidFill>
                  <a:srgbClr val="00B150"/>
                </a:solidFill>
                <a:latin typeface="Times New Roman" panose="02020603050405020304" pitchFamily="18" charset="0"/>
                <a:ea typeface="TTD5o00" pitchFamily="32"/>
                <a:cs typeface="Times New Roman" panose="02020603050405020304" pitchFamily="18" charset="0"/>
              </a:rPr>
              <a:t>S </a:t>
            </a:r>
            <a:r>
              <a:rPr lang="en-US" sz="2540" dirty="0">
                <a:solidFill>
                  <a:srgbClr val="365F92"/>
                </a:solidFill>
                <a:latin typeface="Times New Roman" panose="02020603050405020304" pitchFamily="18" charset="0"/>
                <a:ea typeface="Times New Roman" pitchFamily="16"/>
                <a:cs typeface="Times New Roman" panose="02020603050405020304" pitchFamily="18" charset="0"/>
              </a:rPr>
              <a:t>if there exists a path between them.</a:t>
            </a:r>
          </a:p>
          <a:p>
            <a:pPr algn="just" hangingPunct="0"/>
            <a:endParaRPr lang="en-US" sz="2540" dirty="0">
              <a:solidFill>
                <a:srgbClr val="365F92"/>
              </a:solidFill>
              <a:latin typeface="Times New Roman" panose="02020603050405020304" pitchFamily="18" charset="0"/>
              <a:ea typeface="Times New Roman" pitchFamily="16"/>
              <a:cs typeface="Times New Roman" panose="02020603050405020304" pitchFamily="18" charset="0"/>
            </a:endParaRPr>
          </a:p>
          <a:p>
            <a:pPr marL="457200" indent="-457200" algn="just" hangingPunct="0">
              <a:buFont typeface="Symbol" panose="05050102010706020507" pitchFamily="18" charset="2"/>
              <a:buChar char="·"/>
            </a:pPr>
            <a:r>
              <a:rPr lang="en-US" sz="2540" dirty="0" smtClean="0">
                <a:solidFill>
                  <a:srgbClr val="365F92"/>
                </a:solidFill>
                <a:latin typeface="Times New Roman" panose="02020603050405020304" pitchFamily="18" charset="0"/>
                <a:ea typeface="Times New Roman" pitchFamily="16"/>
                <a:cs typeface="Times New Roman" panose="02020603050405020304" pitchFamily="18" charset="0"/>
              </a:rPr>
              <a:t>Two </a:t>
            </a:r>
            <a:r>
              <a:rPr lang="en-US" sz="2540" dirty="0">
                <a:solidFill>
                  <a:srgbClr val="365F92"/>
                </a:solidFill>
                <a:latin typeface="Times New Roman" panose="02020603050405020304" pitchFamily="18" charset="0"/>
                <a:ea typeface="Times New Roman" pitchFamily="16"/>
                <a:cs typeface="Times New Roman" panose="02020603050405020304" pitchFamily="18" charset="0"/>
              </a:rPr>
              <a:t>image subsets </a:t>
            </a:r>
            <a:r>
              <a:rPr lang="en-US" sz="2540" dirty="0">
                <a:solidFill>
                  <a:srgbClr val="00B150"/>
                </a:solidFill>
                <a:latin typeface="Times New Roman" panose="02020603050405020304" pitchFamily="18" charset="0"/>
                <a:ea typeface="TTD5o00" pitchFamily="32"/>
                <a:cs typeface="Times New Roman" panose="02020603050405020304" pitchFamily="18" charset="0"/>
              </a:rPr>
              <a:t>S1 </a:t>
            </a:r>
            <a:r>
              <a:rPr lang="en-US" sz="2540" dirty="0">
                <a:solidFill>
                  <a:srgbClr val="365F92"/>
                </a:solidFill>
                <a:latin typeface="Times New Roman" panose="02020603050405020304" pitchFamily="18" charset="0"/>
                <a:ea typeface="Times New Roman" pitchFamily="16"/>
                <a:cs typeface="Times New Roman" panose="02020603050405020304" pitchFamily="18" charset="0"/>
              </a:rPr>
              <a:t>and </a:t>
            </a:r>
            <a:r>
              <a:rPr lang="en-US" sz="2540" dirty="0">
                <a:solidFill>
                  <a:srgbClr val="00B150"/>
                </a:solidFill>
                <a:latin typeface="Times New Roman" panose="02020603050405020304" pitchFamily="18" charset="0"/>
                <a:ea typeface="TTD5o00" pitchFamily="32"/>
                <a:cs typeface="Times New Roman" panose="02020603050405020304" pitchFamily="18" charset="0"/>
              </a:rPr>
              <a:t>S2 </a:t>
            </a:r>
            <a:r>
              <a:rPr lang="en-US" sz="2540" dirty="0">
                <a:solidFill>
                  <a:srgbClr val="365F92"/>
                </a:solidFill>
                <a:latin typeface="Times New Roman" panose="02020603050405020304" pitchFamily="18" charset="0"/>
                <a:ea typeface="Times New Roman" pitchFamily="16"/>
                <a:cs typeface="Times New Roman" panose="02020603050405020304" pitchFamily="18" charset="0"/>
              </a:rPr>
              <a:t>are adjacent if some pixel in </a:t>
            </a:r>
            <a:endParaRPr lang="en-US" sz="2540" dirty="0" smtClean="0">
              <a:solidFill>
                <a:srgbClr val="365F92"/>
              </a:solidFill>
              <a:latin typeface="Times New Roman" panose="02020603050405020304" pitchFamily="18" charset="0"/>
              <a:ea typeface="Times New Roman" pitchFamily="16"/>
              <a:cs typeface="Times New Roman" panose="02020603050405020304" pitchFamily="18" charset="0"/>
            </a:endParaRPr>
          </a:p>
          <a:p>
            <a:pPr algn="just" hangingPunct="0"/>
            <a:r>
              <a:rPr lang="en-US" sz="2540" dirty="0">
                <a:solidFill>
                  <a:srgbClr val="365F92"/>
                </a:solidFill>
                <a:latin typeface="Times New Roman" panose="02020603050405020304" pitchFamily="18" charset="0"/>
                <a:ea typeface="TTD5o00" pitchFamily="32"/>
                <a:cs typeface="Times New Roman" panose="02020603050405020304" pitchFamily="18" charset="0"/>
              </a:rPr>
              <a:t> </a:t>
            </a:r>
            <a:r>
              <a:rPr lang="en-US" sz="2540" dirty="0" smtClean="0">
                <a:solidFill>
                  <a:srgbClr val="365F92"/>
                </a:solidFill>
                <a:latin typeface="Times New Roman" panose="02020603050405020304" pitchFamily="18" charset="0"/>
                <a:ea typeface="TTD5o00" pitchFamily="32"/>
                <a:cs typeface="Times New Roman" panose="02020603050405020304" pitchFamily="18" charset="0"/>
              </a:rPr>
              <a:t>     </a:t>
            </a:r>
            <a:r>
              <a:rPr lang="en-US" sz="2540" dirty="0" smtClean="0">
                <a:solidFill>
                  <a:srgbClr val="00B150"/>
                </a:solidFill>
                <a:latin typeface="Times New Roman" panose="02020603050405020304" pitchFamily="18" charset="0"/>
                <a:ea typeface="TTD5o00" pitchFamily="32"/>
                <a:cs typeface="Times New Roman" panose="02020603050405020304" pitchFamily="18" charset="0"/>
              </a:rPr>
              <a:t>S1 </a:t>
            </a:r>
            <a:r>
              <a:rPr lang="en-US" sz="2540" dirty="0">
                <a:solidFill>
                  <a:srgbClr val="365F92"/>
                </a:solidFill>
                <a:latin typeface="Times New Roman" panose="02020603050405020304" pitchFamily="18" charset="0"/>
                <a:ea typeface="Times New Roman" pitchFamily="16"/>
                <a:cs typeface="Times New Roman" panose="02020603050405020304" pitchFamily="18" charset="0"/>
              </a:rPr>
              <a:t>is adjacent to some pixel in </a:t>
            </a:r>
            <a:r>
              <a:rPr lang="en-US" sz="2540" dirty="0">
                <a:solidFill>
                  <a:srgbClr val="00B150"/>
                </a:solidFill>
                <a:latin typeface="Times New Roman" panose="02020603050405020304" pitchFamily="18" charset="0"/>
                <a:ea typeface="TTD5o00" pitchFamily="32"/>
                <a:cs typeface="Times New Roman" panose="02020603050405020304" pitchFamily="18" charset="0"/>
              </a:rPr>
              <a:t>S2</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4136204" y="3157102"/>
            <a:ext cx="4321379" cy="3537900"/>
          </a:xfrm>
          <a:prstGeom prst="rect">
            <a:avLst/>
          </a:prstGeom>
          <a:noFill/>
          <a:ln>
            <a:noFill/>
          </a:ln>
        </p:spPr>
      </p:pic>
    </p:spTree>
    <p:extLst>
      <p:ext uri="{BB962C8B-B14F-4D97-AF65-F5344CB8AC3E}">
        <p14:creationId xmlns:p14="http://schemas.microsoft.com/office/powerpoint/2010/main" val="3854623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013399" y="0"/>
            <a:ext cx="8229627" cy="1145009"/>
          </a:xfrm>
        </p:spPr>
        <p:txBody>
          <a:bodyPr/>
          <a:lstStyle/>
          <a:p>
            <a:pPr lvl="0"/>
            <a:r>
              <a:rPr lang="x-none" sz="2540" b="1">
                <a:solidFill>
                  <a:srgbClr val="365F92"/>
                </a:solidFill>
                <a:latin typeface="Times New Roman" pitchFamily="16"/>
                <a:cs typeface="Times New Roman" pitchFamily="16"/>
              </a:rPr>
              <a:t>We must specify the connectivity being used to define adjacency</a:t>
            </a:r>
          </a:p>
        </p:txBody>
      </p:sp>
      <p:sp>
        <p:nvSpPr>
          <p:cNvPr id="3" name="Text Placeholder 2"/>
          <p:cNvSpPr txBox="1">
            <a:spLocks noGrp="1"/>
          </p:cNvSpPr>
          <p:nvPr>
            <p:ph type="body" idx="4294967295"/>
          </p:nvPr>
        </p:nvSpPr>
        <p:spPr/>
        <p:txBody>
          <a:bodyPr/>
          <a:lstStyle/>
          <a:p>
            <a:endParaRPr lang="x-none"/>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523521" y="1143049"/>
            <a:ext cx="8981100" cy="5715246"/>
          </a:xfrm>
          <a:prstGeom prst="rect">
            <a:avLst/>
          </a:prstGeom>
          <a:noFill/>
          <a:ln>
            <a:noFill/>
          </a:ln>
        </p:spPr>
      </p:pic>
    </p:spTree>
    <p:extLst>
      <p:ext uri="{BB962C8B-B14F-4D97-AF65-F5344CB8AC3E}">
        <p14:creationId xmlns:p14="http://schemas.microsoft.com/office/powerpoint/2010/main" val="766004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251012" y="163293"/>
            <a:ext cx="13958047" cy="5419359"/>
          </a:xfrm>
        </p:spPr>
        <p:txBody>
          <a:bodyPr/>
          <a:lstStyle/>
          <a:p>
            <a:endParaRPr lang="x-none" dirty="0"/>
          </a:p>
        </p:txBody>
      </p:sp>
      <p:sp>
        <p:nvSpPr>
          <p:cNvPr id="3" name="TextBox 2"/>
          <p:cNvSpPr txBox="1"/>
          <p:nvPr/>
        </p:nvSpPr>
        <p:spPr>
          <a:xfrm>
            <a:off x="128883" y="355113"/>
            <a:ext cx="14080176" cy="6531709"/>
          </a:xfrm>
          <a:prstGeom prst="rect">
            <a:avLst/>
          </a:prstGeom>
          <a:noFill/>
          <a:ln>
            <a:noFill/>
          </a:ln>
        </p:spPr>
        <p:txBody>
          <a:bodyPr vert="horz" wrap="none" lIns="81646" tIns="40823" rIns="81646" bIns="40823" compatLnSpc="0"/>
          <a:lstStyle/>
          <a:p>
            <a:pPr hangingPunct="0"/>
            <a:r>
              <a:rPr lang="en-US" sz="2400" b="1" dirty="0">
                <a:solidFill>
                  <a:srgbClr val="801900"/>
                </a:solidFill>
                <a:latin typeface="Times New Roman" pitchFamily="16"/>
                <a:ea typeface="Times New Roman" pitchFamily="16"/>
                <a:cs typeface="Times New Roman" pitchFamily="16"/>
              </a:rPr>
              <a:t>Connected Components</a:t>
            </a:r>
          </a:p>
          <a:p>
            <a:pPr hangingPunct="0"/>
            <a:endParaRPr lang="en-US" sz="2400" b="1" dirty="0">
              <a:solidFill>
                <a:srgbClr val="801900"/>
              </a:solidFill>
              <a:latin typeface="Times New Roman" pitchFamily="16"/>
              <a:ea typeface="Times New Roman" pitchFamily="16"/>
              <a:cs typeface="Times New Roman" pitchFamily="16"/>
            </a:endParaRPr>
          </a:p>
          <a:p>
            <a:pPr algn="just" hangingPunct="0">
              <a:buSzPct val="45000"/>
              <a:buFont typeface="StarSymbol"/>
              <a:buChar char="●"/>
            </a:pPr>
            <a:r>
              <a:rPr lang="en-US" sz="2400" b="1" dirty="0">
                <a:solidFill>
                  <a:srgbClr val="6600CC"/>
                </a:solidFill>
                <a:latin typeface="Times New Roman" pitchFamily="16"/>
                <a:ea typeface="Times New Roman" pitchFamily="16"/>
                <a:cs typeface="Times New Roman" pitchFamily="16"/>
              </a:rPr>
              <a:t>If </a:t>
            </a:r>
            <a:r>
              <a:rPr lang="en-US" sz="2400" b="1" i="1" dirty="0">
                <a:solidFill>
                  <a:srgbClr val="6600CC"/>
                </a:solidFill>
                <a:latin typeface="Times New Roman" pitchFamily="16"/>
                <a:ea typeface="Times New Roman" pitchFamily="16"/>
                <a:cs typeface="Times New Roman" pitchFamily="16"/>
              </a:rPr>
              <a:t>p </a:t>
            </a:r>
            <a:r>
              <a:rPr lang="en-US" sz="2400" b="1" dirty="0">
                <a:solidFill>
                  <a:srgbClr val="6600CC"/>
                </a:solidFill>
                <a:latin typeface="Times New Roman" pitchFamily="16"/>
                <a:ea typeface="Times New Roman" pitchFamily="16"/>
                <a:cs typeface="Times New Roman" pitchFamily="16"/>
              </a:rPr>
              <a:t>and </a:t>
            </a:r>
            <a:r>
              <a:rPr lang="en-US" sz="2400" b="1" i="1" dirty="0">
                <a:solidFill>
                  <a:srgbClr val="6600CC"/>
                </a:solidFill>
                <a:latin typeface="Times New Roman" pitchFamily="16"/>
                <a:ea typeface="Times New Roman" pitchFamily="16"/>
                <a:cs typeface="Times New Roman" pitchFamily="16"/>
              </a:rPr>
              <a:t>q </a:t>
            </a:r>
            <a:r>
              <a:rPr lang="en-US" sz="2400" b="1" dirty="0">
                <a:solidFill>
                  <a:srgbClr val="6600CC"/>
                </a:solidFill>
                <a:latin typeface="Times New Roman" pitchFamily="16"/>
                <a:ea typeface="Times New Roman" pitchFamily="16"/>
                <a:cs typeface="Times New Roman" pitchFamily="16"/>
              </a:rPr>
              <a:t>are pixels of an image subset S then </a:t>
            </a:r>
            <a:r>
              <a:rPr lang="en-US" sz="2400" b="1" i="1" dirty="0">
                <a:solidFill>
                  <a:srgbClr val="6600CC"/>
                </a:solidFill>
                <a:latin typeface="Times New Roman" pitchFamily="16"/>
                <a:ea typeface="Times New Roman" pitchFamily="16"/>
                <a:cs typeface="Times New Roman" pitchFamily="16"/>
              </a:rPr>
              <a:t>p </a:t>
            </a:r>
            <a:r>
              <a:rPr lang="en-US" sz="2400" b="1" dirty="0">
                <a:solidFill>
                  <a:srgbClr val="6600CC"/>
                </a:solidFill>
                <a:latin typeface="Times New Roman" pitchFamily="16"/>
                <a:ea typeface="Times New Roman" pitchFamily="16"/>
                <a:cs typeface="Times New Roman" pitchFamily="16"/>
              </a:rPr>
              <a:t>is </a:t>
            </a:r>
            <a:r>
              <a:rPr lang="en-US" sz="2400" b="1" i="1" dirty="0">
                <a:solidFill>
                  <a:srgbClr val="6600CC"/>
                </a:solidFill>
                <a:latin typeface="Times New Roman" pitchFamily="16"/>
                <a:ea typeface="Times New Roman" pitchFamily="16"/>
                <a:cs typeface="Times New Roman" pitchFamily="16"/>
              </a:rPr>
              <a:t>connected </a:t>
            </a:r>
            <a:r>
              <a:rPr lang="en-US" sz="2400" b="1" dirty="0">
                <a:solidFill>
                  <a:srgbClr val="6600CC"/>
                </a:solidFill>
                <a:latin typeface="Times New Roman" pitchFamily="16"/>
                <a:ea typeface="Times New Roman" pitchFamily="16"/>
                <a:cs typeface="Times New Roman" pitchFamily="16"/>
              </a:rPr>
              <a:t>to </a:t>
            </a:r>
            <a:r>
              <a:rPr lang="en-US" sz="2400" b="1" i="1" dirty="0" smtClean="0">
                <a:solidFill>
                  <a:srgbClr val="6600CC"/>
                </a:solidFill>
                <a:latin typeface="Times New Roman" pitchFamily="16"/>
                <a:ea typeface="Times New Roman" pitchFamily="16"/>
                <a:cs typeface="Times New Roman" pitchFamily="16"/>
              </a:rPr>
              <a:t>q</a:t>
            </a:r>
          </a:p>
          <a:p>
            <a:pPr algn="just" hangingPunct="0">
              <a:buSzPct val="45000"/>
            </a:pPr>
            <a:r>
              <a:rPr lang="en-US" sz="2400" b="1" i="1" dirty="0" smtClean="0">
                <a:solidFill>
                  <a:srgbClr val="6600CC"/>
                </a:solidFill>
                <a:latin typeface="Times New Roman" pitchFamily="16"/>
                <a:ea typeface="Times New Roman" pitchFamily="16"/>
                <a:cs typeface="Times New Roman" pitchFamily="16"/>
              </a:rPr>
              <a:t> </a:t>
            </a:r>
            <a:r>
              <a:rPr lang="en-US" sz="2400" b="1" dirty="0">
                <a:solidFill>
                  <a:srgbClr val="6600CC"/>
                </a:solidFill>
                <a:latin typeface="Times New Roman" pitchFamily="16"/>
                <a:ea typeface="Times New Roman" pitchFamily="16"/>
                <a:cs typeface="Times New Roman" pitchFamily="16"/>
              </a:rPr>
              <a:t>in S if there is a path from </a:t>
            </a:r>
            <a:r>
              <a:rPr lang="en-US" sz="2400" b="1" i="1" dirty="0">
                <a:solidFill>
                  <a:srgbClr val="6600CC"/>
                </a:solidFill>
                <a:latin typeface="Times New Roman" pitchFamily="16"/>
                <a:ea typeface="Times New Roman" pitchFamily="16"/>
                <a:cs typeface="Times New Roman" pitchFamily="16"/>
              </a:rPr>
              <a:t>p </a:t>
            </a:r>
            <a:r>
              <a:rPr lang="en-US" sz="2400" b="1" dirty="0">
                <a:solidFill>
                  <a:srgbClr val="6600CC"/>
                </a:solidFill>
                <a:latin typeface="Times New Roman" pitchFamily="16"/>
                <a:ea typeface="Times New Roman" pitchFamily="16"/>
                <a:cs typeface="Times New Roman" pitchFamily="16"/>
              </a:rPr>
              <a:t>to </a:t>
            </a:r>
            <a:r>
              <a:rPr lang="en-US" sz="2400" b="1" i="1" dirty="0">
                <a:solidFill>
                  <a:srgbClr val="6600CC"/>
                </a:solidFill>
                <a:latin typeface="Times New Roman" pitchFamily="16"/>
                <a:ea typeface="Times New Roman" pitchFamily="16"/>
                <a:cs typeface="Times New Roman" pitchFamily="16"/>
              </a:rPr>
              <a:t>q </a:t>
            </a:r>
            <a:r>
              <a:rPr lang="en-US" sz="2400" b="1" dirty="0">
                <a:solidFill>
                  <a:srgbClr val="6600CC"/>
                </a:solidFill>
                <a:latin typeface="Times New Roman" pitchFamily="16"/>
                <a:ea typeface="Times New Roman" pitchFamily="16"/>
                <a:cs typeface="Times New Roman" pitchFamily="16"/>
              </a:rPr>
              <a:t>consisting entirely of pixels in S.</a:t>
            </a:r>
          </a:p>
          <a:p>
            <a:pPr hangingPunct="0">
              <a:buSzPct val="45000"/>
              <a:buFont typeface="StarSymbol"/>
              <a:buChar char="●"/>
            </a:pPr>
            <a:endParaRPr lang="en-US" sz="2400" b="1" dirty="0">
              <a:solidFill>
                <a:srgbClr val="6600CC"/>
              </a:solidFill>
              <a:latin typeface="Times New Roman" pitchFamily="16"/>
              <a:ea typeface="Times New Roman" pitchFamily="16"/>
              <a:cs typeface="Times New Roman" pitchFamily="16"/>
            </a:endParaRPr>
          </a:p>
          <a:p>
            <a:pPr hangingPunct="0"/>
            <a:r>
              <a:rPr lang="en-US" sz="2400" b="1" dirty="0">
                <a:solidFill>
                  <a:srgbClr val="6600CC"/>
                </a:solidFill>
                <a:latin typeface="Times New Roman" pitchFamily="16"/>
                <a:ea typeface="Times New Roman" pitchFamily="16"/>
                <a:cs typeface="Times New Roman" pitchFamily="16"/>
              </a:rPr>
              <a:t>• For every pixel </a:t>
            </a:r>
            <a:r>
              <a:rPr lang="en-US" sz="2400" b="1" i="1" dirty="0">
                <a:solidFill>
                  <a:srgbClr val="6600CC"/>
                </a:solidFill>
                <a:latin typeface="Times New Roman" pitchFamily="16"/>
                <a:ea typeface="Times New Roman" pitchFamily="16"/>
                <a:cs typeface="Times New Roman" pitchFamily="16"/>
              </a:rPr>
              <a:t>p </a:t>
            </a:r>
            <a:r>
              <a:rPr lang="en-US" sz="2400" b="1" dirty="0">
                <a:solidFill>
                  <a:srgbClr val="6600CC"/>
                </a:solidFill>
                <a:latin typeface="Times New Roman" pitchFamily="16"/>
                <a:ea typeface="Times New Roman" pitchFamily="16"/>
                <a:cs typeface="Times New Roman" pitchFamily="16"/>
              </a:rPr>
              <a:t>in S, the set of pixels in S that are connected to </a:t>
            </a:r>
            <a:r>
              <a:rPr lang="en-US" sz="2400" b="1" i="1" dirty="0" smtClean="0">
                <a:solidFill>
                  <a:srgbClr val="6600CC"/>
                </a:solidFill>
                <a:latin typeface="Times New Roman" pitchFamily="16"/>
                <a:ea typeface="Times New Roman" pitchFamily="16"/>
                <a:cs typeface="Times New Roman" pitchFamily="16"/>
              </a:rPr>
              <a:t>p</a:t>
            </a:r>
          </a:p>
          <a:p>
            <a:pPr hangingPunct="0"/>
            <a:r>
              <a:rPr lang="en-US" sz="2400" b="1" i="1" dirty="0">
                <a:solidFill>
                  <a:srgbClr val="6600CC"/>
                </a:solidFill>
                <a:latin typeface="Times New Roman" pitchFamily="16"/>
                <a:ea typeface="Times New Roman" pitchFamily="16"/>
                <a:cs typeface="Times New Roman" pitchFamily="16"/>
              </a:rPr>
              <a:t> </a:t>
            </a:r>
            <a:r>
              <a:rPr lang="en-US" sz="2400" b="1" i="1" dirty="0" smtClean="0">
                <a:solidFill>
                  <a:srgbClr val="6600CC"/>
                </a:solidFill>
                <a:latin typeface="Times New Roman" pitchFamily="16"/>
                <a:ea typeface="Times New Roman" pitchFamily="16"/>
                <a:cs typeface="Times New Roman" pitchFamily="16"/>
              </a:rPr>
              <a:t> </a:t>
            </a:r>
            <a:r>
              <a:rPr lang="en-US" sz="2400" b="1" dirty="0">
                <a:solidFill>
                  <a:srgbClr val="6600CC"/>
                </a:solidFill>
                <a:latin typeface="Times New Roman" pitchFamily="16"/>
                <a:ea typeface="Times New Roman" pitchFamily="16"/>
                <a:cs typeface="Times New Roman" pitchFamily="16"/>
              </a:rPr>
              <a:t>is called a </a:t>
            </a:r>
            <a:r>
              <a:rPr lang="en-US" sz="2400" b="1" i="1" dirty="0">
                <a:solidFill>
                  <a:srgbClr val="6600CC"/>
                </a:solidFill>
                <a:latin typeface="Times New Roman" pitchFamily="16"/>
                <a:ea typeface="Times New Roman" pitchFamily="16"/>
                <a:cs typeface="Times New Roman" pitchFamily="16"/>
              </a:rPr>
              <a:t>connected component </a:t>
            </a:r>
            <a:r>
              <a:rPr lang="en-US" sz="2400" b="1" dirty="0">
                <a:solidFill>
                  <a:srgbClr val="6600CC"/>
                </a:solidFill>
                <a:latin typeface="Times New Roman" pitchFamily="16"/>
                <a:ea typeface="Times New Roman" pitchFamily="16"/>
                <a:cs typeface="Times New Roman" pitchFamily="16"/>
              </a:rPr>
              <a:t>of S.</a:t>
            </a:r>
          </a:p>
          <a:p>
            <a:pPr hangingPunct="0"/>
            <a:endParaRPr lang="en-US" sz="2400" b="1" dirty="0">
              <a:solidFill>
                <a:srgbClr val="6600CC"/>
              </a:solidFill>
              <a:latin typeface="Times New Roman" pitchFamily="16"/>
              <a:ea typeface="Times New Roman" pitchFamily="16"/>
              <a:cs typeface="Times New Roman" pitchFamily="16"/>
            </a:endParaRPr>
          </a:p>
          <a:p>
            <a:pPr hangingPunct="0"/>
            <a:r>
              <a:rPr lang="en-US" sz="2400" b="1" dirty="0">
                <a:solidFill>
                  <a:srgbClr val="6600CC"/>
                </a:solidFill>
                <a:latin typeface="Times New Roman" pitchFamily="16"/>
                <a:ea typeface="Times New Roman" pitchFamily="16"/>
                <a:cs typeface="Times New Roman" pitchFamily="16"/>
              </a:rPr>
              <a:t>• If S has only one connected component then S is called </a:t>
            </a:r>
            <a:r>
              <a:rPr lang="en-US" sz="2400" b="1" i="1" dirty="0">
                <a:solidFill>
                  <a:srgbClr val="6600CC"/>
                </a:solidFill>
                <a:latin typeface="Times New Roman" pitchFamily="16"/>
                <a:ea typeface="Times New Roman" pitchFamily="16"/>
                <a:cs typeface="Times New Roman" pitchFamily="16"/>
              </a:rPr>
              <a:t>Connected Set</a:t>
            </a:r>
            <a:r>
              <a:rPr lang="en-US" sz="2400" b="1" dirty="0">
                <a:solidFill>
                  <a:srgbClr val="6600CC"/>
                </a:solidFill>
                <a:latin typeface="Times New Roman" pitchFamily="16"/>
                <a:ea typeface="Times New Roman" pitchFamily="16"/>
                <a:cs typeface="Times New Roman" pitchFamily="16"/>
              </a:rPr>
              <a:t>.</a:t>
            </a:r>
          </a:p>
        </p:txBody>
      </p:sp>
    </p:spTree>
    <p:extLst>
      <p:ext uri="{BB962C8B-B14F-4D97-AF65-F5344CB8AC3E}">
        <p14:creationId xmlns:p14="http://schemas.microsoft.com/office/powerpoint/2010/main" val="299067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86813" y="326586"/>
            <a:ext cx="8654515" cy="6205124"/>
          </a:xfrm>
        </p:spPr>
        <p:txBody>
          <a:bodyPr/>
          <a:lstStyle/>
          <a:p>
            <a:pPr lvl="0"/>
            <a:r>
              <a:rPr lang="x-none" sz="3629">
                <a:solidFill>
                  <a:srgbClr val="F89746"/>
                </a:solidFill>
                <a:latin typeface="Times New Roman" pitchFamily="18"/>
              </a:rPr>
              <a:t>Path</a:t>
            </a:r>
          </a:p>
          <a:p>
            <a:pPr lvl="0"/>
            <a:r>
              <a:rPr lang="x-none" sz="2540">
                <a:solidFill>
                  <a:srgbClr val="365F92"/>
                </a:solidFill>
                <a:latin typeface="Symbol"/>
              </a:rPr>
              <a:t>· </a:t>
            </a:r>
            <a:r>
              <a:rPr lang="x-none" sz="2540">
                <a:solidFill>
                  <a:srgbClr val="365F92"/>
                </a:solidFill>
                <a:latin typeface="Times New Roman" pitchFamily="16"/>
                <a:cs typeface="Times New Roman" pitchFamily="16"/>
              </a:rPr>
              <a:t>A </a:t>
            </a:r>
            <a:r>
              <a:rPr lang="x-none" sz="2540" b="1" i="1">
                <a:solidFill>
                  <a:srgbClr val="365F92"/>
                </a:solidFill>
                <a:latin typeface="Times New Roman" pitchFamily="16"/>
                <a:cs typeface="Times New Roman" pitchFamily="16"/>
              </a:rPr>
              <a:t>digital path </a:t>
            </a:r>
            <a:r>
              <a:rPr lang="x-none" sz="2540">
                <a:solidFill>
                  <a:srgbClr val="365F92"/>
                </a:solidFill>
                <a:latin typeface="Times New Roman" pitchFamily="16"/>
                <a:cs typeface="Times New Roman" pitchFamily="16"/>
              </a:rPr>
              <a:t>(or curve) from pixel </a:t>
            </a:r>
            <a:r>
              <a:rPr lang="x-none" sz="2540">
                <a:solidFill>
                  <a:srgbClr val="00B150"/>
                </a:solidFill>
                <a:latin typeface="TTC5o00" pitchFamily="32"/>
              </a:rPr>
              <a:t>p </a:t>
            </a:r>
            <a:r>
              <a:rPr lang="x-none" sz="2540">
                <a:solidFill>
                  <a:srgbClr val="365F92"/>
                </a:solidFill>
                <a:latin typeface="Times New Roman" pitchFamily="16"/>
                <a:cs typeface="Times New Roman" pitchFamily="16"/>
              </a:rPr>
              <a:t>with coordinate </a:t>
            </a:r>
            <a:r>
              <a:rPr lang="x-none" sz="2540">
                <a:solidFill>
                  <a:srgbClr val="00B150"/>
                </a:solidFill>
                <a:latin typeface="TTC5o00" pitchFamily="32"/>
              </a:rPr>
              <a:t>(x,y) </a:t>
            </a:r>
            <a:r>
              <a:rPr lang="x-none" sz="2540">
                <a:solidFill>
                  <a:srgbClr val="365F92"/>
                </a:solidFill>
                <a:latin typeface="Times New Roman" pitchFamily="16"/>
                <a:cs typeface="Times New Roman" pitchFamily="16"/>
              </a:rPr>
              <a:t>to pixel </a:t>
            </a:r>
            <a:r>
              <a:rPr lang="x-none" sz="2540">
                <a:solidFill>
                  <a:srgbClr val="00B150"/>
                </a:solidFill>
                <a:latin typeface="TTC5o00" pitchFamily="32"/>
              </a:rPr>
              <a:t>q </a:t>
            </a:r>
            <a:r>
              <a:rPr lang="x-none" sz="2540">
                <a:solidFill>
                  <a:srgbClr val="365F92"/>
                </a:solidFill>
                <a:latin typeface="Times New Roman" pitchFamily="16"/>
                <a:cs typeface="Times New Roman" pitchFamily="16"/>
              </a:rPr>
              <a:t>with coordinate </a:t>
            </a:r>
            <a:r>
              <a:rPr lang="x-none" sz="2540">
                <a:solidFill>
                  <a:srgbClr val="00B150"/>
                </a:solidFill>
                <a:latin typeface="TTC5o00" pitchFamily="32"/>
              </a:rPr>
              <a:t>(s,t) </a:t>
            </a:r>
            <a:r>
              <a:rPr lang="x-none" sz="2540">
                <a:solidFill>
                  <a:srgbClr val="365F92"/>
                </a:solidFill>
                <a:latin typeface="Times New Roman" pitchFamily="16"/>
                <a:cs typeface="Times New Roman" pitchFamily="16"/>
              </a:rPr>
              <a:t>is a sequence of </a:t>
            </a:r>
            <a:r>
              <a:rPr lang="x-none" sz="2540" b="1" i="1">
                <a:solidFill>
                  <a:srgbClr val="365F92"/>
                </a:solidFill>
                <a:latin typeface="Times New Roman" pitchFamily="16"/>
                <a:cs typeface="Times New Roman" pitchFamily="16"/>
              </a:rPr>
              <a:t>distinct </a:t>
            </a:r>
            <a:r>
              <a:rPr lang="x-none" sz="2540">
                <a:solidFill>
                  <a:srgbClr val="365F92"/>
                </a:solidFill>
                <a:latin typeface="Times New Roman" pitchFamily="16"/>
                <a:cs typeface="Times New Roman" pitchFamily="16"/>
              </a:rPr>
              <a:t>pixels with coordinates </a:t>
            </a:r>
            <a:r>
              <a:rPr lang="x-none" sz="2540">
                <a:solidFill>
                  <a:srgbClr val="00B150"/>
                </a:solidFill>
                <a:latin typeface="TTC5o00" pitchFamily="32"/>
              </a:rPr>
              <a:t>(x</a:t>
            </a:r>
            <a:r>
              <a:rPr lang="x-none" sz="2540">
                <a:solidFill>
                  <a:srgbClr val="00B150"/>
                </a:solidFill>
                <a:latin typeface="TTC6o00" pitchFamily="32"/>
              </a:rPr>
              <a:t>0</a:t>
            </a:r>
            <a:r>
              <a:rPr lang="x-none" sz="2540">
                <a:solidFill>
                  <a:srgbClr val="00B150"/>
                </a:solidFill>
                <a:latin typeface="TTC5o00" pitchFamily="32"/>
              </a:rPr>
              <a:t>, y</a:t>
            </a:r>
            <a:r>
              <a:rPr lang="x-none" sz="2540">
                <a:solidFill>
                  <a:srgbClr val="00B150"/>
                </a:solidFill>
                <a:latin typeface="TTC6o00" pitchFamily="32"/>
              </a:rPr>
              <a:t>0</a:t>
            </a:r>
            <a:r>
              <a:rPr lang="x-none" sz="2540">
                <a:solidFill>
                  <a:srgbClr val="00B150"/>
                </a:solidFill>
                <a:latin typeface="TTC5o00" pitchFamily="32"/>
              </a:rPr>
              <a:t>), (x</a:t>
            </a:r>
            <a:r>
              <a:rPr lang="x-none" sz="2540">
                <a:solidFill>
                  <a:srgbClr val="00B150"/>
                </a:solidFill>
                <a:latin typeface="TTC6o00" pitchFamily="32"/>
              </a:rPr>
              <a:t>1</a:t>
            </a:r>
            <a:r>
              <a:rPr lang="x-none" sz="2540">
                <a:solidFill>
                  <a:srgbClr val="00B150"/>
                </a:solidFill>
                <a:latin typeface="TTC5o00" pitchFamily="32"/>
              </a:rPr>
              <a:t>, y</a:t>
            </a:r>
            <a:r>
              <a:rPr lang="x-none" sz="2540">
                <a:solidFill>
                  <a:srgbClr val="00B150"/>
                </a:solidFill>
                <a:latin typeface="TTC6o00" pitchFamily="32"/>
              </a:rPr>
              <a:t>1</a:t>
            </a:r>
            <a:r>
              <a:rPr lang="x-none" sz="2540">
                <a:solidFill>
                  <a:srgbClr val="00B150"/>
                </a:solidFill>
                <a:latin typeface="TTC5o00" pitchFamily="32"/>
              </a:rPr>
              <a:t>), ..., (x</a:t>
            </a:r>
            <a:r>
              <a:rPr lang="x-none" sz="2540">
                <a:solidFill>
                  <a:srgbClr val="00B150"/>
                </a:solidFill>
                <a:latin typeface="TTC6o00" pitchFamily="32"/>
              </a:rPr>
              <a:t>n</a:t>
            </a:r>
            <a:r>
              <a:rPr lang="x-none" sz="2540">
                <a:solidFill>
                  <a:srgbClr val="00B150"/>
                </a:solidFill>
                <a:latin typeface="TTC5o00" pitchFamily="32"/>
              </a:rPr>
              <a:t>, y</a:t>
            </a:r>
            <a:r>
              <a:rPr lang="x-none" sz="2540">
                <a:solidFill>
                  <a:srgbClr val="00B150"/>
                </a:solidFill>
                <a:latin typeface="TTC6o00" pitchFamily="32"/>
              </a:rPr>
              <a:t>n</a:t>
            </a:r>
            <a:r>
              <a:rPr lang="x-none" sz="2540">
                <a:solidFill>
                  <a:srgbClr val="00B150"/>
                </a:solidFill>
                <a:latin typeface="TTC5o00" pitchFamily="32"/>
              </a:rPr>
              <a:t>), </a:t>
            </a:r>
            <a:r>
              <a:rPr lang="x-none" sz="2540">
                <a:solidFill>
                  <a:srgbClr val="365F92"/>
                </a:solidFill>
                <a:latin typeface="Times New Roman" pitchFamily="16"/>
                <a:cs typeface="Times New Roman" pitchFamily="16"/>
              </a:rPr>
              <a:t>where</a:t>
            </a:r>
          </a:p>
          <a:p>
            <a:pPr lvl="0"/>
            <a:r>
              <a:rPr lang="x-none" sz="2540">
                <a:solidFill>
                  <a:srgbClr val="00B150"/>
                </a:solidFill>
                <a:latin typeface="TTC5o00" pitchFamily="32"/>
              </a:rPr>
              <a:t>(x</a:t>
            </a:r>
            <a:r>
              <a:rPr lang="x-none" sz="2540">
                <a:solidFill>
                  <a:srgbClr val="00B150"/>
                </a:solidFill>
                <a:latin typeface="TTC6o00" pitchFamily="32"/>
              </a:rPr>
              <a:t>0</a:t>
            </a:r>
            <a:r>
              <a:rPr lang="x-none" sz="2540">
                <a:solidFill>
                  <a:srgbClr val="00B150"/>
                </a:solidFill>
                <a:latin typeface="TTC5o00" pitchFamily="32"/>
              </a:rPr>
              <a:t>, y</a:t>
            </a:r>
            <a:r>
              <a:rPr lang="x-none" sz="2540">
                <a:solidFill>
                  <a:srgbClr val="00B150"/>
                </a:solidFill>
                <a:latin typeface="TTC6o00" pitchFamily="32"/>
              </a:rPr>
              <a:t>0</a:t>
            </a:r>
            <a:r>
              <a:rPr lang="x-none" sz="2540">
                <a:solidFill>
                  <a:srgbClr val="00B150"/>
                </a:solidFill>
                <a:latin typeface="TTC5o00" pitchFamily="32"/>
              </a:rPr>
              <a:t>)= (x,y)</a:t>
            </a:r>
            <a:r>
              <a:rPr lang="x-none" sz="2540">
                <a:solidFill>
                  <a:srgbClr val="365F92"/>
                </a:solidFill>
                <a:latin typeface="Times New Roman" pitchFamily="16"/>
                <a:cs typeface="Times New Roman" pitchFamily="16"/>
              </a:rPr>
              <a:t>, </a:t>
            </a:r>
            <a:r>
              <a:rPr lang="x-none" sz="2540">
                <a:solidFill>
                  <a:srgbClr val="00B150"/>
                </a:solidFill>
                <a:latin typeface="TTC5o00" pitchFamily="32"/>
              </a:rPr>
              <a:t>(x</a:t>
            </a:r>
            <a:r>
              <a:rPr lang="x-none" sz="2540">
                <a:solidFill>
                  <a:srgbClr val="00B150"/>
                </a:solidFill>
                <a:latin typeface="TTC6o00" pitchFamily="32"/>
              </a:rPr>
              <a:t>n</a:t>
            </a:r>
            <a:r>
              <a:rPr lang="x-none" sz="2540">
                <a:solidFill>
                  <a:srgbClr val="00B150"/>
                </a:solidFill>
                <a:latin typeface="TTC5o00" pitchFamily="32"/>
              </a:rPr>
              <a:t>, y</a:t>
            </a:r>
            <a:r>
              <a:rPr lang="x-none" sz="2540">
                <a:solidFill>
                  <a:srgbClr val="00B150"/>
                </a:solidFill>
                <a:latin typeface="TTC6o00" pitchFamily="32"/>
              </a:rPr>
              <a:t>n</a:t>
            </a:r>
            <a:r>
              <a:rPr lang="x-none" sz="2540">
                <a:solidFill>
                  <a:srgbClr val="00B150"/>
                </a:solidFill>
                <a:latin typeface="TTC5o00" pitchFamily="32"/>
              </a:rPr>
              <a:t>)= (s,t)</a:t>
            </a:r>
          </a:p>
          <a:p>
            <a:pPr lvl="0"/>
            <a:r>
              <a:rPr lang="x-none" sz="2540">
                <a:solidFill>
                  <a:srgbClr val="365F92"/>
                </a:solidFill>
                <a:latin typeface="Symbol"/>
              </a:rPr>
              <a:t>· </a:t>
            </a:r>
            <a:r>
              <a:rPr lang="x-none" sz="2540">
                <a:solidFill>
                  <a:srgbClr val="365F92"/>
                </a:solidFill>
                <a:latin typeface="Times New Roman" pitchFamily="16"/>
                <a:cs typeface="Times New Roman" pitchFamily="16"/>
              </a:rPr>
              <a:t>(</a:t>
            </a:r>
            <a:r>
              <a:rPr lang="x-none" sz="2540">
                <a:solidFill>
                  <a:srgbClr val="00B150"/>
                </a:solidFill>
                <a:latin typeface="TTC5o00" pitchFamily="32"/>
              </a:rPr>
              <a:t>x</a:t>
            </a:r>
            <a:r>
              <a:rPr lang="x-none" sz="2540">
                <a:solidFill>
                  <a:srgbClr val="00B150"/>
                </a:solidFill>
                <a:latin typeface="TTC6o00" pitchFamily="32"/>
              </a:rPr>
              <a:t>i</a:t>
            </a:r>
            <a:r>
              <a:rPr lang="x-none" sz="2540">
                <a:solidFill>
                  <a:srgbClr val="00B150"/>
                </a:solidFill>
                <a:latin typeface="TTC5o00" pitchFamily="32"/>
              </a:rPr>
              <a:t>, y</a:t>
            </a:r>
            <a:r>
              <a:rPr lang="x-none" sz="2540">
                <a:solidFill>
                  <a:srgbClr val="00B150"/>
                </a:solidFill>
                <a:latin typeface="TTC6o00" pitchFamily="32"/>
              </a:rPr>
              <a:t>i</a:t>
            </a:r>
            <a:r>
              <a:rPr lang="x-none" sz="2540">
                <a:solidFill>
                  <a:srgbClr val="00B150"/>
                </a:solidFill>
                <a:latin typeface="TTC5o00" pitchFamily="32"/>
              </a:rPr>
              <a:t>) </a:t>
            </a:r>
            <a:r>
              <a:rPr lang="x-none" sz="2540">
                <a:solidFill>
                  <a:srgbClr val="365F92"/>
                </a:solidFill>
                <a:latin typeface="Times New Roman" pitchFamily="16"/>
                <a:cs typeface="Times New Roman" pitchFamily="16"/>
              </a:rPr>
              <a:t>and </a:t>
            </a:r>
            <a:r>
              <a:rPr lang="x-none" sz="2540">
                <a:solidFill>
                  <a:srgbClr val="00B150"/>
                </a:solidFill>
                <a:latin typeface="TTC5o00" pitchFamily="32"/>
              </a:rPr>
              <a:t>(x</a:t>
            </a:r>
            <a:r>
              <a:rPr lang="x-none" sz="2540">
                <a:solidFill>
                  <a:srgbClr val="00B150"/>
                </a:solidFill>
                <a:latin typeface="TTC6o00" pitchFamily="32"/>
              </a:rPr>
              <a:t>i-1</a:t>
            </a:r>
            <a:r>
              <a:rPr lang="x-none" sz="2540">
                <a:solidFill>
                  <a:srgbClr val="00B150"/>
                </a:solidFill>
                <a:latin typeface="TTC5o00" pitchFamily="32"/>
              </a:rPr>
              <a:t>, y</a:t>
            </a:r>
            <a:r>
              <a:rPr lang="x-none" sz="2540">
                <a:solidFill>
                  <a:srgbClr val="00B150"/>
                </a:solidFill>
                <a:latin typeface="TTC6o00" pitchFamily="32"/>
              </a:rPr>
              <a:t>i-1</a:t>
            </a:r>
            <a:r>
              <a:rPr lang="x-none" sz="2540">
                <a:solidFill>
                  <a:srgbClr val="00B150"/>
                </a:solidFill>
                <a:latin typeface="TTC5o00" pitchFamily="32"/>
              </a:rPr>
              <a:t>)</a:t>
            </a:r>
            <a:r>
              <a:rPr lang="x-none" sz="2540">
                <a:solidFill>
                  <a:srgbClr val="365F92"/>
                </a:solidFill>
                <a:latin typeface="Times New Roman" pitchFamily="16"/>
                <a:cs typeface="Times New Roman" pitchFamily="16"/>
              </a:rPr>
              <a:t> adjacent</a:t>
            </a:r>
            <a:r>
              <a:rPr lang="x-none" sz="2540">
                <a:solidFill>
                  <a:srgbClr val="00B150"/>
                </a:solidFill>
                <a:latin typeface="TTC5o00" pitchFamily="32"/>
              </a:rPr>
              <a:t> </a:t>
            </a:r>
            <a:r>
              <a:rPr lang="x-none" sz="2540">
                <a:solidFill>
                  <a:srgbClr val="365F92"/>
                </a:solidFill>
                <a:latin typeface="Times New Roman" pitchFamily="16"/>
                <a:cs typeface="Times New Roman" pitchFamily="16"/>
              </a:rPr>
              <a:t>for </a:t>
            </a:r>
            <a:r>
              <a:rPr lang="x-none" sz="2540">
                <a:solidFill>
                  <a:srgbClr val="00B150"/>
                </a:solidFill>
                <a:latin typeface="TTC5o00" pitchFamily="32"/>
              </a:rPr>
              <a:t>1</a:t>
            </a:r>
            <a:r>
              <a:rPr lang="x-none" sz="2540">
                <a:solidFill>
                  <a:srgbClr val="00B150"/>
                </a:solidFill>
                <a:latin typeface="TTCBo00"/>
              </a:rPr>
              <a:t>≤</a:t>
            </a:r>
            <a:r>
              <a:rPr lang="x-none" sz="2540">
                <a:solidFill>
                  <a:srgbClr val="00B150"/>
                </a:solidFill>
                <a:latin typeface="TTC5o00" pitchFamily="32"/>
              </a:rPr>
              <a:t>i</a:t>
            </a:r>
            <a:r>
              <a:rPr lang="x-none" sz="2540">
                <a:solidFill>
                  <a:srgbClr val="00B150"/>
                </a:solidFill>
                <a:latin typeface="TTCBo00"/>
              </a:rPr>
              <a:t>≤</a:t>
            </a:r>
            <a:r>
              <a:rPr lang="x-none" sz="2540">
                <a:solidFill>
                  <a:srgbClr val="00B150"/>
                </a:solidFill>
                <a:latin typeface="TTC5o00" pitchFamily="32"/>
              </a:rPr>
              <a:t>n </a:t>
            </a:r>
            <a:r>
              <a:rPr lang="x-none" sz="2540">
                <a:solidFill>
                  <a:srgbClr val="365F92"/>
                </a:solidFill>
                <a:latin typeface="Times New Roman" pitchFamily="16"/>
                <a:cs typeface="Times New Roman" pitchFamily="16"/>
              </a:rPr>
              <a:t>,</a:t>
            </a:r>
          </a:p>
          <a:p>
            <a:pPr lvl="0"/>
            <a:r>
              <a:rPr lang="x-none" sz="2540">
                <a:solidFill>
                  <a:srgbClr val="365F92"/>
                </a:solidFill>
                <a:latin typeface="Symbol"/>
              </a:rPr>
              <a:t>· </a:t>
            </a:r>
            <a:r>
              <a:rPr lang="x-none" sz="2540">
                <a:solidFill>
                  <a:srgbClr val="00B150"/>
                </a:solidFill>
                <a:latin typeface="TTC5o00" pitchFamily="32"/>
              </a:rPr>
              <a:t>n</a:t>
            </a:r>
            <a:r>
              <a:rPr lang="x-none" sz="2540">
                <a:solidFill>
                  <a:srgbClr val="365F92"/>
                </a:solidFill>
                <a:latin typeface="Times New Roman" pitchFamily="16"/>
                <a:cs typeface="Times New Roman" pitchFamily="16"/>
              </a:rPr>
              <a:t>- The </a:t>
            </a:r>
            <a:r>
              <a:rPr lang="x-none" sz="2540" b="1" i="1">
                <a:solidFill>
                  <a:srgbClr val="365F92"/>
                </a:solidFill>
                <a:latin typeface="Times New Roman" pitchFamily="16"/>
                <a:cs typeface="Times New Roman" pitchFamily="16"/>
              </a:rPr>
              <a:t>length </a:t>
            </a:r>
            <a:r>
              <a:rPr lang="x-none" sz="2540">
                <a:solidFill>
                  <a:srgbClr val="365F92"/>
                </a:solidFill>
                <a:latin typeface="Times New Roman" pitchFamily="16"/>
                <a:cs typeface="Times New Roman" pitchFamily="16"/>
              </a:rPr>
              <a:t>of the path.</a:t>
            </a:r>
          </a:p>
          <a:p>
            <a:pPr lvl="0"/>
            <a:r>
              <a:rPr lang="x-none" sz="2540">
                <a:solidFill>
                  <a:srgbClr val="365F92"/>
                </a:solidFill>
                <a:latin typeface="Symbol"/>
              </a:rPr>
              <a:t>· </a:t>
            </a:r>
            <a:r>
              <a:rPr lang="x-none" sz="2540">
                <a:solidFill>
                  <a:srgbClr val="365F92"/>
                </a:solidFill>
                <a:latin typeface="Times New Roman" pitchFamily="16"/>
                <a:cs typeface="Times New Roman" pitchFamily="16"/>
              </a:rPr>
              <a:t>If </a:t>
            </a:r>
            <a:r>
              <a:rPr lang="x-none" sz="2540">
                <a:solidFill>
                  <a:srgbClr val="00B150"/>
                </a:solidFill>
                <a:latin typeface="TTC5o00" pitchFamily="32"/>
              </a:rPr>
              <a:t>(x</a:t>
            </a:r>
            <a:r>
              <a:rPr lang="x-none" sz="2540">
                <a:solidFill>
                  <a:srgbClr val="00B150"/>
                </a:solidFill>
                <a:latin typeface="TTC6o00" pitchFamily="32"/>
              </a:rPr>
              <a:t>0</a:t>
            </a:r>
            <a:r>
              <a:rPr lang="x-none" sz="2540">
                <a:solidFill>
                  <a:srgbClr val="00B150"/>
                </a:solidFill>
                <a:latin typeface="TTC5o00" pitchFamily="32"/>
              </a:rPr>
              <a:t>, y</a:t>
            </a:r>
            <a:r>
              <a:rPr lang="x-none" sz="2540">
                <a:solidFill>
                  <a:srgbClr val="00B150"/>
                </a:solidFill>
                <a:latin typeface="TTC6o00" pitchFamily="32"/>
              </a:rPr>
              <a:t>0</a:t>
            </a:r>
            <a:r>
              <a:rPr lang="x-none" sz="2540">
                <a:solidFill>
                  <a:srgbClr val="00B150"/>
                </a:solidFill>
                <a:latin typeface="TTC5o00" pitchFamily="32"/>
              </a:rPr>
              <a:t>)= (x</a:t>
            </a:r>
            <a:r>
              <a:rPr lang="x-none" sz="2540">
                <a:solidFill>
                  <a:srgbClr val="00B150"/>
                </a:solidFill>
                <a:latin typeface="TTC6o00" pitchFamily="32"/>
              </a:rPr>
              <a:t>n</a:t>
            </a:r>
            <a:r>
              <a:rPr lang="x-none" sz="2540">
                <a:solidFill>
                  <a:srgbClr val="00B150"/>
                </a:solidFill>
                <a:latin typeface="TTC5o00" pitchFamily="32"/>
              </a:rPr>
              <a:t>, y</a:t>
            </a:r>
            <a:r>
              <a:rPr lang="x-none" sz="2540">
                <a:solidFill>
                  <a:srgbClr val="00B150"/>
                </a:solidFill>
                <a:latin typeface="TTC6o00" pitchFamily="32"/>
              </a:rPr>
              <a:t>n</a:t>
            </a:r>
            <a:r>
              <a:rPr lang="x-none" sz="2540">
                <a:solidFill>
                  <a:srgbClr val="00B150"/>
                </a:solidFill>
                <a:latin typeface="TTC5o00" pitchFamily="32"/>
              </a:rPr>
              <a:t>)</a:t>
            </a:r>
            <a:r>
              <a:rPr lang="x-none" sz="2540">
                <a:solidFill>
                  <a:srgbClr val="365F92"/>
                </a:solidFill>
                <a:latin typeface="Times New Roman" pitchFamily="16"/>
                <a:cs typeface="Times New Roman" pitchFamily="16"/>
              </a:rPr>
              <a:t>:the path is </a:t>
            </a:r>
            <a:r>
              <a:rPr lang="x-none" sz="2540" b="1" i="1">
                <a:solidFill>
                  <a:srgbClr val="365F92"/>
                </a:solidFill>
                <a:latin typeface="Times New Roman" pitchFamily="16"/>
                <a:cs typeface="Times New Roman" pitchFamily="16"/>
              </a:rPr>
              <a:t>closed path</a:t>
            </a:r>
            <a:r>
              <a:rPr lang="x-none" sz="2540">
                <a:solidFill>
                  <a:srgbClr val="365F92"/>
                </a:solidFill>
                <a:latin typeface="Times New Roman" pitchFamily="16"/>
                <a:cs typeface="Times New Roman" pitchFamily="16"/>
              </a:rPr>
              <a:t>.</a:t>
            </a:r>
          </a:p>
          <a:p>
            <a:pPr lvl="0"/>
            <a:r>
              <a:rPr lang="x-none" sz="2540">
                <a:solidFill>
                  <a:srgbClr val="365F92"/>
                </a:solidFill>
                <a:latin typeface="Symbol"/>
              </a:rPr>
              <a:t>· </a:t>
            </a:r>
            <a:r>
              <a:rPr lang="x-none" sz="2540">
                <a:solidFill>
                  <a:srgbClr val="365F92"/>
                </a:solidFill>
                <a:latin typeface="Times New Roman" pitchFamily="16"/>
                <a:cs typeface="Times New Roman" pitchFamily="16"/>
              </a:rPr>
              <a:t>We can define </a:t>
            </a:r>
            <a:r>
              <a:rPr lang="x-none" sz="2540" b="1" i="1">
                <a:solidFill>
                  <a:srgbClr val="365F92"/>
                </a:solidFill>
                <a:latin typeface="Times New Roman" pitchFamily="16"/>
                <a:cs typeface="Times New Roman" pitchFamily="16"/>
              </a:rPr>
              <a:t>4- ,8- , or m-paths </a:t>
            </a:r>
            <a:r>
              <a:rPr lang="x-none" sz="2540">
                <a:solidFill>
                  <a:srgbClr val="365F92"/>
                </a:solidFill>
                <a:latin typeface="Times New Roman" pitchFamily="16"/>
                <a:cs typeface="Times New Roman" pitchFamily="16"/>
              </a:rPr>
              <a:t>depending on the type of adjacency specified.</a:t>
            </a:r>
          </a:p>
        </p:txBody>
      </p:sp>
    </p:spTree>
    <p:extLst>
      <p:ext uri="{BB962C8B-B14F-4D97-AF65-F5344CB8AC3E}">
        <p14:creationId xmlns:p14="http://schemas.microsoft.com/office/powerpoint/2010/main" val="3200406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948408" y="489879"/>
            <a:ext cx="8229627" cy="3977811"/>
          </a:xfrm>
        </p:spPr>
        <p:txBody>
          <a:bodyPr/>
          <a:lstStyle/>
          <a:p>
            <a:endParaRPr lang="x-none"/>
          </a:p>
        </p:txBody>
      </p:sp>
      <p:sp>
        <p:nvSpPr>
          <p:cNvPr id="3" name="Text Placeholder 2"/>
          <p:cNvSpPr txBox="1">
            <a:spLocks noGrp="1"/>
          </p:cNvSpPr>
          <p:nvPr>
            <p:ph type="body" idx="4294967295"/>
          </p:nvPr>
        </p:nvSpPr>
        <p:spPr>
          <a:xfrm>
            <a:off x="1938284" y="653172"/>
            <a:ext cx="8403044" cy="5878538"/>
          </a:xfrm>
        </p:spPr>
        <p:txBody>
          <a:bodyPr vert="horz" wrap="square" lIns="82953" tIns="41476" rIns="82953" bIns="41476" rtlCol="0" anchor="t" anchorCtr="0">
            <a:noAutofit/>
          </a:bodyPr>
          <a:lstStyle/>
          <a:p>
            <a:pPr>
              <a:spcBef>
                <a:spcPts val="632"/>
              </a:spcBef>
              <a:buSzPct val="45000"/>
              <a:buFont typeface="StarSymbol"/>
              <a:buChar char="●"/>
            </a:pPr>
            <a:r>
              <a:rPr lang="en-US" sz="2540">
                <a:latin typeface="Arial" pitchFamily="18"/>
                <a:cs typeface="Tahoma" pitchFamily="2"/>
              </a:rPr>
              <a:t>Return to the previous example:</a:t>
            </a:r>
          </a:p>
          <a:p>
            <a:pPr>
              <a:spcBef>
                <a:spcPts val="632"/>
              </a:spcBef>
              <a:buSzPct val="45000"/>
              <a:buFont typeface="StarSymbol"/>
              <a:buChar char="●"/>
            </a:pPr>
            <a:endParaRPr lang="en-US" sz="2540">
              <a:latin typeface="Arial" pitchFamily="18"/>
              <a:cs typeface="Tahoma" pitchFamily="2"/>
            </a:endParaRPr>
          </a:p>
          <a:p>
            <a:pPr>
              <a:spcBef>
                <a:spcPts val="632"/>
              </a:spcBef>
              <a:buSzPct val="45000"/>
              <a:buFont typeface="StarSymbol"/>
              <a:buChar char="●"/>
            </a:pPr>
            <a:endParaRPr lang="en-US" sz="2540">
              <a:latin typeface="Arial" pitchFamily="18"/>
              <a:cs typeface="Tahoma" pitchFamily="2"/>
            </a:endParaRPr>
          </a:p>
          <a:p>
            <a:pPr>
              <a:spcBef>
                <a:spcPts val="632"/>
              </a:spcBef>
              <a:buSzPct val="45000"/>
              <a:buFont typeface="StarSymbol"/>
              <a:buChar char="●"/>
            </a:pPr>
            <a:endParaRPr lang="en-US" sz="2540">
              <a:latin typeface="Arial" pitchFamily="18"/>
              <a:cs typeface="Tahoma" pitchFamily="2"/>
            </a:endParaRPr>
          </a:p>
          <a:p>
            <a:pPr>
              <a:spcBef>
                <a:spcPts val="632"/>
              </a:spcBef>
              <a:buSzPct val="45000"/>
              <a:buFont typeface="StarSymbol"/>
              <a:buChar char="●"/>
            </a:pPr>
            <a:endParaRPr lang="en-US" sz="2540">
              <a:latin typeface="Arial" pitchFamily="18"/>
              <a:cs typeface="Tahoma" pitchFamily="2"/>
            </a:endParaRPr>
          </a:p>
          <a:p>
            <a:pPr>
              <a:spcBef>
                <a:spcPts val="632"/>
              </a:spcBef>
              <a:buSzPct val="45000"/>
              <a:buFont typeface="StarSymbol"/>
              <a:buChar char="●"/>
            </a:pPr>
            <a:endParaRPr lang="en-US" sz="2540">
              <a:latin typeface="Arial" pitchFamily="18"/>
              <a:cs typeface="Tahoma" pitchFamily="2"/>
            </a:endParaRPr>
          </a:p>
          <a:p>
            <a:pPr marL="310916" indent="-310916">
              <a:spcBef>
                <a:spcPts val="632"/>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2540">
                <a:latin typeface="Arial" pitchFamily="18"/>
                <a:cs typeface="Tahoma" pitchFamily="2"/>
              </a:rPr>
              <a:t>	</a:t>
            </a:r>
          </a:p>
          <a:p>
            <a:pPr marL="310916" indent="-310916">
              <a:spcBef>
                <a:spcPts val="632"/>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endParaRPr lang="en-US" sz="2540">
              <a:latin typeface="Arial" pitchFamily="18"/>
              <a:cs typeface="Tahoma" pitchFamily="2"/>
            </a:endParaRPr>
          </a:p>
          <a:p>
            <a:pPr marL="310916" indent="-310916">
              <a:spcBef>
                <a:spcPts val="632"/>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endParaRPr lang="en-US" sz="2540">
              <a:latin typeface="Arial" pitchFamily="18"/>
              <a:cs typeface="Tahoma" pitchFamily="2"/>
            </a:endParaRPr>
          </a:p>
          <a:p>
            <a:pPr marL="310916" indent="-310916">
              <a:spcBef>
                <a:spcPts val="632"/>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2540">
                <a:latin typeface="Arial" pitchFamily="18"/>
                <a:cs typeface="Tahoma" pitchFamily="2"/>
              </a:rPr>
              <a:t>In figure (b) the paths between the top right and bottom right pixels are 8-paths. And the path between the same 2 pixels in figure (c) is m-path</a:t>
            </a:r>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2176691" y="1188445"/>
            <a:ext cx="7799514" cy="3220459"/>
          </a:xfrm>
          <a:prstGeom prst="rect">
            <a:avLst/>
          </a:prstGeom>
          <a:noFill/>
          <a:ln w="12600" cap="sq">
            <a:solidFill>
              <a:srgbClr val="000000"/>
            </a:solidFill>
            <a:prstDash val="solid"/>
            <a:miter/>
          </a:ln>
        </p:spPr>
      </p:pic>
    </p:spTree>
    <p:extLst>
      <p:ext uri="{BB962C8B-B14F-4D97-AF65-F5344CB8AC3E}">
        <p14:creationId xmlns:p14="http://schemas.microsoft.com/office/powerpoint/2010/main" val="484918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86813" y="72503"/>
            <a:ext cx="8491222" cy="5479450"/>
          </a:xfrm>
        </p:spPr>
        <p:txBody>
          <a:bodyPr/>
          <a:lstStyle/>
          <a:p>
            <a:pPr lvl="0"/>
            <a:r>
              <a:rPr lang="x-none" sz="3266">
                <a:solidFill>
                  <a:srgbClr val="F89746"/>
                </a:solidFill>
                <a:latin typeface="Bookman-Demi" pitchFamily="32"/>
              </a:rPr>
              <a:t>Region</a:t>
            </a:r>
          </a:p>
          <a:p>
            <a:pPr lvl="0"/>
            <a:r>
              <a:rPr lang="x-none" sz="2359">
                <a:solidFill>
                  <a:srgbClr val="00B150"/>
                </a:solidFill>
                <a:latin typeface="TTD5o00" pitchFamily="32"/>
              </a:rPr>
              <a:t>R--</a:t>
            </a:r>
            <a:r>
              <a:rPr lang="x-none" sz="2359">
                <a:solidFill>
                  <a:srgbClr val="365F92"/>
                </a:solidFill>
                <a:latin typeface="Times New Roman" pitchFamily="16"/>
                <a:cs typeface="Times New Roman" pitchFamily="16"/>
              </a:rPr>
              <a:t>be a subset of pixels in an image, we call  </a:t>
            </a:r>
            <a:r>
              <a:rPr lang="x-none" sz="2359">
                <a:solidFill>
                  <a:srgbClr val="00B150"/>
                </a:solidFill>
                <a:latin typeface="TTD5o00" pitchFamily="32"/>
              </a:rPr>
              <a:t>R </a:t>
            </a:r>
            <a:r>
              <a:rPr lang="x-none" sz="2359">
                <a:solidFill>
                  <a:srgbClr val="365F92"/>
                </a:solidFill>
                <a:latin typeface="Times New Roman" pitchFamily="16"/>
                <a:cs typeface="Times New Roman" pitchFamily="16"/>
              </a:rPr>
              <a:t>a region of the image, If </a:t>
            </a:r>
            <a:r>
              <a:rPr lang="x-none" sz="2359">
                <a:solidFill>
                  <a:srgbClr val="00B150"/>
                </a:solidFill>
                <a:latin typeface="TTD5o00" pitchFamily="32"/>
              </a:rPr>
              <a:t>R </a:t>
            </a:r>
            <a:r>
              <a:rPr lang="x-none" sz="2359">
                <a:solidFill>
                  <a:srgbClr val="365F92"/>
                </a:solidFill>
                <a:latin typeface="Times New Roman" pitchFamily="16"/>
                <a:cs typeface="Times New Roman" pitchFamily="16"/>
              </a:rPr>
              <a:t>is a </a:t>
            </a:r>
            <a:r>
              <a:rPr lang="x-none" sz="2359" b="1" i="1">
                <a:solidFill>
                  <a:srgbClr val="365F92"/>
                </a:solidFill>
                <a:latin typeface="Times New Roman" pitchFamily="16"/>
                <a:cs typeface="Times New Roman" pitchFamily="16"/>
              </a:rPr>
              <a:t>connected </a:t>
            </a:r>
            <a:r>
              <a:rPr lang="x-none" sz="2359">
                <a:solidFill>
                  <a:srgbClr val="365F92"/>
                </a:solidFill>
                <a:latin typeface="Times New Roman" pitchFamily="16"/>
                <a:cs typeface="Times New Roman" pitchFamily="16"/>
              </a:rPr>
              <a:t>set. Two regions are said to be </a:t>
            </a:r>
            <a:r>
              <a:rPr lang="x-none" sz="2359">
                <a:solidFill>
                  <a:srgbClr val="9900FF"/>
                </a:solidFill>
                <a:latin typeface="Times New Roman" pitchFamily="16"/>
                <a:cs typeface="Times New Roman" pitchFamily="16"/>
              </a:rPr>
              <a:t>adjacent</a:t>
            </a:r>
            <a:r>
              <a:rPr lang="x-none" sz="2359">
                <a:solidFill>
                  <a:srgbClr val="365F92"/>
                </a:solidFill>
                <a:latin typeface="Times New Roman" pitchFamily="16"/>
                <a:cs typeface="Times New Roman" pitchFamily="16"/>
              </a:rPr>
              <a:t> if thier union forms a connected set.</a:t>
            </a:r>
          </a:p>
          <a:p>
            <a:pPr lvl="0"/>
            <a:r>
              <a:rPr lang="x-none" sz="2359">
                <a:solidFill>
                  <a:srgbClr val="365F92"/>
                </a:solidFill>
                <a:latin typeface="Symbol"/>
              </a:rPr>
              <a:t>· </a:t>
            </a:r>
            <a:r>
              <a:rPr lang="x-none" sz="2359">
                <a:solidFill>
                  <a:srgbClr val="365F92"/>
                </a:solidFill>
                <a:latin typeface="Times New Roman" pitchFamily="16"/>
                <a:cs typeface="Times New Roman" pitchFamily="16"/>
              </a:rPr>
              <a:t>Region that are not adjacent are said to be </a:t>
            </a:r>
            <a:r>
              <a:rPr lang="x-none" sz="2359" b="1">
                <a:solidFill>
                  <a:srgbClr val="000000"/>
                </a:solidFill>
                <a:latin typeface="Times New Roman" pitchFamily="16"/>
                <a:cs typeface="Times New Roman" pitchFamily="16"/>
              </a:rPr>
              <a:t>disjoint</a:t>
            </a:r>
            <a:r>
              <a:rPr lang="x-none" sz="2359">
                <a:solidFill>
                  <a:srgbClr val="365F92"/>
                </a:solidFill>
                <a:latin typeface="Times New Roman" pitchFamily="16"/>
                <a:cs typeface="Times New Roman" pitchFamily="16"/>
              </a:rPr>
              <a:t>.</a:t>
            </a:r>
          </a:p>
          <a:p>
            <a:pPr lvl="0"/>
            <a:r>
              <a:rPr lang="x-none" sz="2359">
                <a:solidFill>
                  <a:srgbClr val="365F92"/>
                </a:solidFill>
                <a:latin typeface="Symbol"/>
              </a:rPr>
              <a:t>· </a:t>
            </a:r>
            <a:r>
              <a:rPr lang="x-none" sz="2359" b="1" i="1">
                <a:solidFill>
                  <a:srgbClr val="365F92"/>
                </a:solidFill>
                <a:latin typeface="Times New Roman" pitchFamily="16"/>
                <a:cs typeface="Times New Roman" pitchFamily="16"/>
              </a:rPr>
              <a:t>Example</a:t>
            </a:r>
            <a:r>
              <a:rPr lang="x-none" sz="2359">
                <a:solidFill>
                  <a:srgbClr val="365F92"/>
                </a:solidFill>
                <a:latin typeface="Times New Roman" pitchFamily="16"/>
                <a:cs typeface="Times New Roman" pitchFamily="16"/>
              </a:rPr>
              <a:t>: the two regions (of 1s) in figure, are adjacent only if 8-adjacany is used.</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4952668" y="2939270"/>
            <a:ext cx="5551953" cy="3265855"/>
          </a:xfrm>
          <a:prstGeom prst="rect">
            <a:avLst/>
          </a:prstGeom>
          <a:noFill/>
          <a:ln>
            <a:noFill/>
          </a:ln>
        </p:spPr>
      </p:pic>
      <p:sp>
        <p:nvSpPr>
          <p:cNvPr id="4" name="TextBox 3"/>
          <p:cNvSpPr txBox="1"/>
          <p:nvPr/>
        </p:nvSpPr>
        <p:spPr>
          <a:xfrm>
            <a:off x="1850106" y="6205124"/>
            <a:ext cx="8327929" cy="705751"/>
          </a:xfrm>
          <a:prstGeom prst="rect">
            <a:avLst/>
          </a:prstGeom>
          <a:noFill/>
          <a:ln>
            <a:noFill/>
          </a:ln>
        </p:spPr>
        <p:txBody>
          <a:bodyPr vert="horz" wrap="none" lIns="81646" tIns="40823" rIns="81646" bIns="40823" compatLnSpc="0"/>
          <a:lstStyle/>
          <a:p>
            <a:pPr hangingPunct="0"/>
            <a:r>
              <a:rPr lang="en-US" sz="2177" b="1" i="1">
                <a:solidFill>
                  <a:srgbClr val="365F92"/>
                </a:solidFill>
                <a:latin typeface="Times New Roman" pitchFamily="16"/>
                <a:ea typeface="Times New Roman" pitchFamily="16"/>
                <a:cs typeface="Times New Roman" pitchFamily="16"/>
              </a:rPr>
              <a:t>4-path </a:t>
            </a:r>
            <a:r>
              <a:rPr lang="en-US" sz="2177">
                <a:solidFill>
                  <a:srgbClr val="365F92"/>
                </a:solidFill>
                <a:latin typeface="Times New Roman" pitchFamily="16"/>
                <a:ea typeface="Times New Roman" pitchFamily="16"/>
                <a:cs typeface="Times New Roman" pitchFamily="16"/>
              </a:rPr>
              <a:t>between the two regions does not exist, (so their union in not a connected set).</a:t>
            </a:r>
          </a:p>
        </p:txBody>
      </p:sp>
    </p:spTree>
    <p:extLst>
      <p:ext uri="{BB962C8B-B14F-4D97-AF65-F5344CB8AC3E}">
        <p14:creationId xmlns:p14="http://schemas.microsoft.com/office/powerpoint/2010/main" val="1102940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86813" y="326586"/>
            <a:ext cx="8817808" cy="5937324"/>
          </a:xfrm>
        </p:spPr>
        <p:txBody>
          <a:bodyPr/>
          <a:lstStyle/>
          <a:p>
            <a:pPr lvl="0"/>
            <a:r>
              <a:rPr lang="x-none" sz="3266" b="1">
                <a:solidFill>
                  <a:srgbClr val="000000"/>
                </a:solidFill>
                <a:latin typeface="Times New Roman" pitchFamily="16"/>
                <a:cs typeface="Times New Roman" pitchFamily="16"/>
              </a:rPr>
              <a:t>Boundary (border)</a:t>
            </a:r>
          </a:p>
          <a:p>
            <a:pPr lvl="0"/>
            <a:r>
              <a:rPr lang="x-none" sz="1179" b="1">
                <a:solidFill>
                  <a:srgbClr val="000000"/>
                </a:solidFill>
                <a:latin typeface="Times New Roman" pitchFamily="16"/>
                <a:cs typeface="Times New Roman" pitchFamily="16"/>
              </a:rPr>
              <a:t> </a:t>
            </a:r>
            <a:r>
              <a:rPr lang="x-none" sz="2359">
                <a:solidFill>
                  <a:srgbClr val="365F92"/>
                </a:solidFill>
                <a:latin typeface="Times New Roman" pitchFamily="16"/>
                <a:cs typeface="Times New Roman" pitchFamily="16"/>
              </a:rPr>
              <a:t>image contains </a:t>
            </a:r>
            <a:r>
              <a:rPr lang="x-none" sz="2359">
                <a:solidFill>
                  <a:srgbClr val="00B150"/>
                </a:solidFill>
                <a:latin typeface="TTD5o00" pitchFamily="32"/>
              </a:rPr>
              <a:t>K </a:t>
            </a:r>
            <a:r>
              <a:rPr lang="x-none" sz="2359">
                <a:solidFill>
                  <a:srgbClr val="365F92"/>
                </a:solidFill>
                <a:latin typeface="Times New Roman" pitchFamily="16"/>
                <a:cs typeface="Times New Roman" pitchFamily="16"/>
              </a:rPr>
              <a:t>disjoint regions, </a:t>
            </a:r>
            <a:r>
              <a:rPr lang="x-none" sz="2359">
                <a:solidFill>
                  <a:srgbClr val="00B150"/>
                </a:solidFill>
                <a:latin typeface="TTD5o00" pitchFamily="32"/>
              </a:rPr>
              <a:t>R</a:t>
            </a:r>
            <a:r>
              <a:rPr lang="x-none" sz="2359">
                <a:solidFill>
                  <a:srgbClr val="00B150"/>
                </a:solidFill>
                <a:latin typeface="TTD9o00" pitchFamily="48"/>
              </a:rPr>
              <a:t>k</a:t>
            </a:r>
            <a:r>
              <a:rPr lang="x-none" sz="2359">
                <a:solidFill>
                  <a:srgbClr val="00B150"/>
                </a:solidFill>
                <a:latin typeface="TTD5o00" pitchFamily="32"/>
              </a:rPr>
              <a:t>, k=1, 2, ...., k</a:t>
            </a:r>
            <a:r>
              <a:rPr lang="x-none" sz="2359">
                <a:solidFill>
                  <a:srgbClr val="365F92"/>
                </a:solidFill>
                <a:latin typeface="Times New Roman" pitchFamily="16"/>
                <a:cs typeface="Times New Roman" pitchFamily="16"/>
              </a:rPr>
              <a:t>, none of</a:t>
            </a:r>
          </a:p>
          <a:p>
            <a:pPr lvl="0"/>
            <a:r>
              <a:rPr lang="x-none" sz="2359">
                <a:solidFill>
                  <a:srgbClr val="365F92"/>
                </a:solidFill>
                <a:latin typeface="Times New Roman" pitchFamily="16"/>
                <a:cs typeface="Times New Roman" pitchFamily="16"/>
              </a:rPr>
              <a:t>which touches the image border.</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2366764" y="2077411"/>
            <a:ext cx="7647978" cy="4454299"/>
          </a:xfrm>
          <a:prstGeom prst="rect">
            <a:avLst/>
          </a:prstGeom>
          <a:noFill/>
          <a:ln>
            <a:noFill/>
          </a:ln>
        </p:spPr>
      </p:pic>
    </p:spTree>
    <p:extLst>
      <p:ext uri="{BB962C8B-B14F-4D97-AF65-F5344CB8AC3E}">
        <p14:creationId xmlns:p14="http://schemas.microsoft.com/office/powerpoint/2010/main" val="452423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394857" y="326586"/>
            <a:ext cx="8946472" cy="6368417"/>
          </a:xfrm>
        </p:spPr>
        <p:txBody>
          <a:bodyPr/>
          <a:lstStyle/>
          <a:p>
            <a:pPr lvl="0" algn="just"/>
            <a:r>
              <a:rPr lang="x-none" sz="2540" b="1" dirty="0">
                <a:solidFill>
                  <a:srgbClr val="365F92"/>
                </a:solidFill>
                <a:latin typeface="Times New Roman" panose="02020603050405020304" pitchFamily="18" charset="0"/>
                <a:cs typeface="Times New Roman" panose="02020603050405020304" pitchFamily="18" charset="0"/>
              </a:rPr>
              <a:t>Let: </a:t>
            </a:r>
            <a:r>
              <a:rPr lang="x-none" sz="2540" b="1" dirty="0">
                <a:solidFill>
                  <a:srgbClr val="00B150"/>
                </a:solidFill>
                <a:latin typeface="Times New Roman" panose="02020603050405020304" pitchFamily="18" charset="0"/>
                <a:cs typeface="Times New Roman" panose="02020603050405020304" pitchFamily="18" charset="0"/>
              </a:rPr>
              <a:t>Ru </a:t>
            </a:r>
            <a:r>
              <a:rPr lang="x-none" sz="2540" b="1" dirty="0">
                <a:solidFill>
                  <a:srgbClr val="365F92"/>
                </a:solidFill>
                <a:latin typeface="Times New Roman" panose="02020603050405020304" pitchFamily="18" charset="0"/>
                <a:cs typeface="Times New Roman" panose="02020603050405020304" pitchFamily="18" charset="0"/>
              </a:rPr>
              <a:t>- denote the union of all the K regions</a:t>
            </a:r>
          </a:p>
          <a:p>
            <a:pPr lvl="0" algn="just"/>
            <a:r>
              <a:rPr lang="x-none" sz="2540" b="1" dirty="0">
                <a:solidFill>
                  <a:srgbClr val="365F92"/>
                </a:solidFill>
                <a:latin typeface="Times New Roman" panose="02020603050405020304" pitchFamily="18" charset="0"/>
                <a:cs typeface="Times New Roman" panose="02020603050405020304" pitchFamily="18" charset="0"/>
              </a:rPr>
              <a:t>          Complement of it ( the set of points that are not in S).</a:t>
            </a:r>
          </a:p>
          <a:p>
            <a:pPr lvl="0" algn="just"/>
            <a:r>
              <a:rPr lang="x-none" sz="2540" b="1" dirty="0">
                <a:solidFill>
                  <a:srgbClr val="00B150"/>
                </a:solidFill>
                <a:latin typeface="Times New Roman" panose="02020603050405020304" pitchFamily="18" charset="0"/>
                <a:cs typeface="Times New Roman" panose="02020603050405020304" pitchFamily="18" charset="0"/>
              </a:rPr>
              <a:t>Ru </a:t>
            </a:r>
            <a:r>
              <a:rPr lang="x-none" sz="2540" b="1" dirty="0">
                <a:solidFill>
                  <a:srgbClr val="365F92"/>
                </a:solidFill>
                <a:latin typeface="Times New Roman" panose="02020603050405020304" pitchFamily="18" charset="0"/>
                <a:cs typeface="Times New Roman" panose="02020603050405020304" pitchFamily="18" charset="0"/>
              </a:rPr>
              <a:t>- called foreground of the image</a:t>
            </a:r>
            <a:r>
              <a:rPr lang="x-none" sz="2540" b="1" dirty="0" smtClean="0">
                <a:solidFill>
                  <a:srgbClr val="365F92"/>
                </a:solidFill>
                <a:latin typeface="Times New Roman" panose="02020603050405020304" pitchFamily="18" charset="0"/>
                <a:cs typeface="Times New Roman" panose="02020603050405020304" pitchFamily="18" charset="0"/>
              </a:rPr>
              <a:t>;</a:t>
            </a:r>
          </a:p>
          <a:p>
            <a:pPr lvl="0" algn="just"/>
            <a:endParaRPr lang="x-none" sz="2540" b="1" dirty="0" smtClean="0">
              <a:solidFill>
                <a:srgbClr val="365F92"/>
              </a:solidFill>
              <a:latin typeface="Times New Roman" panose="02020603050405020304" pitchFamily="18" charset="0"/>
              <a:cs typeface="Times New Roman" panose="02020603050405020304" pitchFamily="18" charset="0"/>
            </a:endParaRPr>
          </a:p>
          <a:p>
            <a:pPr marL="0" lvl="0" indent="0" algn="just">
              <a:buNone/>
            </a:pPr>
            <a:endParaRPr lang="x-none" sz="2540" b="1" dirty="0">
              <a:solidFill>
                <a:srgbClr val="000000"/>
              </a:solidFill>
              <a:latin typeface="Times New Roman" panose="02020603050405020304" pitchFamily="18" charset="0"/>
              <a:cs typeface="Times New Roman" panose="02020603050405020304" pitchFamily="18" charset="0"/>
            </a:endParaRPr>
          </a:p>
          <a:p>
            <a:pPr lvl="0" algn="just">
              <a:buSzPct val="45000"/>
              <a:buFont typeface="StarSymbol"/>
              <a:buChar char="●"/>
            </a:pPr>
            <a:r>
              <a:rPr lang="x-none" sz="2540" b="1" dirty="0">
                <a:solidFill>
                  <a:srgbClr val="000000"/>
                </a:solidFill>
                <a:latin typeface="Times New Roman" panose="02020603050405020304" pitchFamily="18" charset="0"/>
                <a:cs typeface="Times New Roman" panose="02020603050405020304" pitchFamily="18" charset="0"/>
              </a:rPr>
              <a:t>Boundary (border or contour) </a:t>
            </a:r>
            <a:r>
              <a:rPr lang="x-none" sz="2540" b="1" dirty="0">
                <a:solidFill>
                  <a:srgbClr val="6666FF"/>
                </a:solidFill>
                <a:latin typeface="Times New Roman" panose="02020603050405020304" pitchFamily="18" charset="0"/>
                <a:cs typeface="Times New Roman" panose="02020603050405020304" pitchFamily="18" charset="0"/>
              </a:rPr>
              <a:t>of a region R is the set of points that are adjacent to points in the complement of R .</a:t>
            </a:r>
          </a:p>
          <a:p>
            <a:pPr lvl="0" algn="just">
              <a:buSzPct val="45000"/>
              <a:buFont typeface="StarSymbol"/>
              <a:buChar char="●"/>
            </a:pPr>
            <a:r>
              <a:rPr lang="x-none" sz="2540" b="1" dirty="0">
                <a:solidFill>
                  <a:srgbClr val="6666FF"/>
                </a:solidFill>
                <a:latin typeface="Times New Roman" panose="02020603050405020304" pitchFamily="18" charset="0"/>
                <a:cs typeface="Times New Roman" panose="02020603050405020304" pitchFamily="18" charset="0"/>
              </a:rPr>
              <a:t>Another way the border of a region is the set of pixels in the region that have at least one background neighbor</a:t>
            </a:r>
            <a:r>
              <a:rPr lang="x-none" sz="2540" b="1" dirty="0" smtClean="0">
                <a:solidFill>
                  <a:srgbClr val="6666FF"/>
                </a:solidFill>
                <a:latin typeface="Times New Roman" panose="02020603050405020304" pitchFamily="18" charset="0"/>
                <a:cs typeface="Times New Roman" panose="02020603050405020304" pitchFamily="18" charset="0"/>
              </a:rPr>
              <a:t>.</a:t>
            </a:r>
            <a:endParaRPr lang="x-none" sz="2540" b="1" dirty="0">
              <a:solidFill>
                <a:srgbClr val="6666FF"/>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686813" y="816464"/>
            <a:ext cx="725999" cy="380145"/>
          </a:xfrm>
          <a:prstGeom prst="rect">
            <a:avLst/>
          </a:prstGeom>
          <a:noFill/>
          <a:ln>
            <a:noFill/>
          </a:ln>
        </p:spPr>
      </p:pic>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606153" y="1849807"/>
            <a:ext cx="725999" cy="380145"/>
          </a:xfrm>
          <a:prstGeom prst="rect">
            <a:avLst/>
          </a:prstGeom>
          <a:noFill/>
          <a:ln>
            <a:noFill/>
          </a:ln>
        </p:spPr>
      </p:pic>
      <p:sp>
        <p:nvSpPr>
          <p:cNvPr id="5" name="TextBox 4"/>
          <p:cNvSpPr txBox="1"/>
          <p:nvPr/>
        </p:nvSpPr>
        <p:spPr>
          <a:xfrm>
            <a:off x="2332152" y="1769440"/>
            <a:ext cx="6278274" cy="449708"/>
          </a:xfrm>
          <a:prstGeom prst="rect">
            <a:avLst/>
          </a:prstGeom>
          <a:noFill/>
          <a:ln>
            <a:noFill/>
          </a:ln>
        </p:spPr>
        <p:txBody>
          <a:bodyPr vert="horz" wrap="none" lIns="81646" tIns="40823" rIns="81646" bIns="40823" compatLnSpc="0"/>
          <a:lstStyle/>
          <a:p>
            <a:pPr hangingPunct="0"/>
            <a:r>
              <a:rPr lang="en-US" sz="2540" dirty="0">
                <a:solidFill>
                  <a:srgbClr val="365F92"/>
                </a:solidFill>
                <a:latin typeface="Times New Roman" pitchFamily="16"/>
                <a:ea typeface="Times New Roman" pitchFamily="16"/>
                <a:cs typeface="Times New Roman" pitchFamily="16"/>
              </a:rPr>
              <a:t>called </a:t>
            </a:r>
            <a:r>
              <a:rPr lang="en-US" sz="2540" b="1" dirty="0">
                <a:solidFill>
                  <a:srgbClr val="365F92"/>
                </a:solidFill>
                <a:latin typeface="Times New Roman" pitchFamily="16"/>
                <a:ea typeface="Times New Roman" pitchFamily="16"/>
                <a:cs typeface="Times New Roman" pitchFamily="16"/>
              </a:rPr>
              <a:t>background </a:t>
            </a:r>
            <a:r>
              <a:rPr lang="en-US" sz="2540" dirty="0">
                <a:solidFill>
                  <a:srgbClr val="365F92"/>
                </a:solidFill>
                <a:latin typeface="Times New Roman" pitchFamily="16"/>
                <a:ea typeface="Times New Roman" pitchFamily="16"/>
                <a:cs typeface="Times New Roman" pitchFamily="16"/>
              </a:rPr>
              <a:t>of the image</a:t>
            </a:r>
            <a:r>
              <a:rPr lang="en-US" sz="1179" dirty="0">
                <a:solidFill>
                  <a:srgbClr val="365F92"/>
                </a:solidFill>
                <a:latin typeface="Times New Roman" pitchFamily="16"/>
                <a:ea typeface="Times New Roman" pitchFamily="16"/>
                <a:cs typeface="Times New Roman" pitchFamily="16"/>
              </a:rPr>
              <a:t>.</a:t>
            </a:r>
          </a:p>
        </p:txBody>
      </p:sp>
      <p:sp>
        <p:nvSpPr>
          <p:cNvPr id="6" name="TextBox 5"/>
          <p:cNvSpPr txBox="1"/>
          <p:nvPr/>
        </p:nvSpPr>
        <p:spPr>
          <a:xfrm>
            <a:off x="1394856" y="4513463"/>
            <a:ext cx="9050990" cy="586221"/>
          </a:xfrm>
          <a:prstGeom prst="rect">
            <a:avLst/>
          </a:prstGeom>
          <a:noFill/>
          <a:ln>
            <a:noFill/>
          </a:ln>
        </p:spPr>
        <p:txBody>
          <a:bodyPr lIns="0" tIns="0" rIns="0" bIns="0"/>
          <a:lstStyle/>
          <a:p>
            <a:pPr hangingPunct="0">
              <a:lnSpc>
                <a:spcPct val="90000"/>
              </a:lnSpc>
              <a:spcBef>
                <a:spcPts val="543"/>
              </a:spcBef>
            </a:pPr>
            <a:r>
              <a:rPr lang="x-none" sz="2177" dirty="0">
                <a:solidFill>
                  <a:srgbClr val="000000"/>
                </a:solidFill>
                <a:latin typeface="Arial" pitchFamily="18"/>
                <a:ea typeface="Andale Sans UI" pitchFamily="2"/>
                <a:cs typeface="Tahoma" pitchFamily="2"/>
              </a:rPr>
              <a:t>If </a:t>
            </a:r>
            <a:r>
              <a:rPr lang="x-none" sz="2177" i="1" dirty="0">
                <a:solidFill>
                  <a:srgbClr val="000000"/>
                </a:solidFill>
                <a:latin typeface="Arial" pitchFamily="18"/>
                <a:ea typeface="Andale Sans UI" pitchFamily="2"/>
                <a:cs typeface="Tahoma" pitchFamily="2"/>
              </a:rPr>
              <a:t>R</a:t>
            </a:r>
            <a:r>
              <a:rPr lang="x-none" sz="2177" dirty="0">
                <a:solidFill>
                  <a:srgbClr val="000000"/>
                </a:solidFill>
                <a:latin typeface="Arial" pitchFamily="18"/>
                <a:ea typeface="Andale Sans UI" pitchFamily="2"/>
                <a:cs typeface="Tahoma" pitchFamily="2"/>
              </a:rPr>
              <a:t> is entire image, its boundary is the first and last rows and columns of pixels.</a:t>
            </a:r>
          </a:p>
        </p:txBody>
      </p:sp>
    </p:spTree>
    <p:extLst>
      <p:ext uri="{BB962C8B-B14F-4D97-AF65-F5344CB8AC3E}">
        <p14:creationId xmlns:p14="http://schemas.microsoft.com/office/powerpoint/2010/main" val="2103058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8193"/>
            <a:ext cx="10515600" cy="6230983"/>
          </a:xfrm>
        </p:spPr>
      </p:pic>
    </p:spTree>
    <p:extLst>
      <p:ext uri="{BB962C8B-B14F-4D97-AF65-F5344CB8AC3E}">
        <p14:creationId xmlns:p14="http://schemas.microsoft.com/office/powerpoint/2010/main" val="38537531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621823" y="104508"/>
            <a:ext cx="8882798" cy="6590495"/>
          </a:xfrm>
        </p:spPr>
        <p:txBody>
          <a:bodyPr/>
          <a:lstStyle/>
          <a:p>
            <a:pPr>
              <a:spcBef>
                <a:spcPts val="656"/>
              </a:spcBef>
              <a:buSzPct val="45000"/>
              <a:buFont typeface="StarSymbol"/>
              <a:buChar char="●"/>
            </a:pPr>
            <a:r>
              <a:rPr lang="x-none">
                <a:solidFill>
                  <a:srgbClr val="0066CC"/>
                </a:solidFill>
                <a:latin typeface="Arial" pitchFamily="18"/>
                <a:cs typeface="Tahoma" pitchFamily="2"/>
              </a:rPr>
              <a:t>Distance measures</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686813" y="685830"/>
            <a:ext cx="8817808" cy="5878538"/>
          </a:xfrm>
          <a:prstGeom prst="rect">
            <a:avLst/>
          </a:prstGeom>
          <a:noFill/>
          <a:ln>
            <a:noFill/>
          </a:ln>
        </p:spPr>
      </p:pic>
    </p:spTree>
    <p:extLst>
      <p:ext uri="{BB962C8B-B14F-4D97-AF65-F5344CB8AC3E}">
        <p14:creationId xmlns:p14="http://schemas.microsoft.com/office/powerpoint/2010/main" val="1376902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endParaRPr lang="x-none"/>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686813" y="0"/>
            <a:ext cx="8654515" cy="3344091"/>
          </a:xfrm>
          <a:prstGeom prst="rect">
            <a:avLst/>
          </a:prstGeom>
          <a:noFill/>
          <a:ln>
            <a:noFill/>
          </a:ln>
        </p:spPr>
      </p:pic>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1850106" y="3487783"/>
            <a:ext cx="8491222" cy="3207219"/>
          </a:xfrm>
          <a:prstGeom prst="rect">
            <a:avLst/>
          </a:prstGeom>
          <a:noFill/>
          <a:ln>
            <a:noFill/>
          </a:ln>
        </p:spPr>
      </p:pic>
    </p:spTree>
    <p:extLst>
      <p:ext uri="{BB962C8B-B14F-4D97-AF65-F5344CB8AC3E}">
        <p14:creationId xmlns:p14="http://schemas.microsoft.com/office/powerpoint/2010/main" val="367594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endParaRPr lang="x-none"/>
          </a:p>
        </p:txBody>
      </p:sp>
      <p:sp>
        <p:nvSpPr>
          <p:cNvPr id="3" name="Text Placeholder 2"/>
          <p:cNvSpPr txBox="1">
            <a:spLocks noGrp="1"/>
          </p:cNvSpPr>
          <p:nvPr>
            <p:ph type="body" idx="4294967295"/>
          </p:nvPr>
        </p:nvSpPr>
        <p:spPr/>
        <p:txBody>
          <a:bodyPr/>
          <a:lstStyle/>
          <a:p>
            <a:endParaRPr lang="x-none"/>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1686813" y="150883"/>
            <a:ext cx="8817808" cy="2951679"/>
          </a:xfrm>
          <a:prstGeom prst="rect">
            <a:avLst/>
          </a:prstGeom>
          <a:noFill/>
          <a:ln>
            <a:noFill/>
          </a:ln>
        </p:spPr>
      </p:pic>
      <p:pic>
        <p:nvPicPr>
          <p:cNvPr id="5" name="Picture 4">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2013399" y="3592440"/>
            <a:ext cx="8327929" cy="2612684"/>
          </a:xfrm>
          <a:prstGeom prst="rect">
            <a:avLst/>
          </a:prstGeom>
          <a:noFill/>
          <a:ln>
            <a:noFill/>
          </a:ln>
        </p:spPr>
      </p:pic>
    </p:spTree>
    <p:extLst>
      <p:ext uri="{BB962C8B-B14F-4D97-AF65-F5344CB8AC3E}">
        <p14:creationId xmlns:p14="http://schemas.microsoft.com/office/powerpoint/2010/main" val="2374509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938284" y="248859"/>
            <a:ext cx="7465744" cy="1036909"/>
          </a:xfrm>
        </p:spPr>
        <p:txBody>
          <a:bodyPr vert="horz" wrap="square" lIns="82953" tIns="41476" rIns="82953" bIns="41476" rtlCol="0" anchor="ctr" anchorCtr="0">
            <a:noAutofit/>
          </a:bodyPr>
          <a:lstStyle/>
          <a:p>
            <a:pPr lvl="0"/>
            <a:r>
              <a:rPr lang="en-US">
                <a:solidFill>
                  <a:srgbClr val="9900FF"/>
                </a:solidFill>
                <a:latin typeface="Arial" pitchFamily="18"/>
                <a:cs typeface="Tahoma" pitchFamily="2"/>
              </a:rPr>
              <a:t>Dm Distance Measures</a:t>
            </a:r>
          </a:p>
        </p:txBody>
      </p:sp>
      <p:sp>
        <p:nvSpPr>
          <p:cNvPr id="3" name="Text Placeholder 2"/>
          <p:cNvSpPr txBox="1">
            <a:spLocks noGrp="1"/>
          </p:cNvSpPr>
          <p:nvPr>
            <p:ph type="body" idx="4294967295"/>
          </p:nvPr>
        </p:nvSpPr>
        <p:spPr>
          <a:xfrm>
            <a:off x="1938284" y="1451346"/>
            <a:ext cx="7465744" cy="4285781"/>
          </a:xfrm>
        </p:spPr>
        <p:txBody>
          <a:bodyPr vert="horz" wrap="square" lIns="82953" tIns="41476" rIns="82953" bIns="41476" rtlCol="0" anchor="t" anchorCtr="0">
            <a:noAutofit/>
          </a:bodyPr>
          <a:lstStyle/>
          <a:p>
            <a:pPr>
              <a:spcBef>
                <a:spcPts val="725"/>
              </a:spcBef>
              <a:buSzPct val="45000"/>
              <a:buFont typeface="StarSymbol"/>
              <a:buChar char="●"/>
            </a:pPr>
            <a:r>
              <a:rPr lang="en-US">
                <a:latin typeface="Arial" pitchFamily="18"/>
                <a:cs typeface="Tahoma" pitchFamily="2"/>
              </a:rPr>
              <a:t>Example:</a:t>
            </a:r>
          </a:p>
          <a:p>
            <a:pPr marL="310916" indent="-310916">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a:latin typeface="Arial" pitchFamily="18"/>
                <a:cs typeface="Tahoma" pitchFamily="2"/>
              </a:rPr>
              <a:t>	Consider the following arrangement of pixels and assume that </a:t>
            </a:r>
            <a:r>
              <a:rPr lang="en-US" i="1">
                <a:latin typeface="Arial" pitchFamily="18"/>
                <a:cs typeface="Tahoma" pitchFamily="2"/>
              </a:rPr>
              <a:t>p</a:t>
            </a:r>
            <a:r>
              <a:rPr lang="en-US">
                <a:latin typeface="Arial" pitchFamily="18"/>
                <a:cs typeface="Tahoma" pitchFamily="2"/>
              </a:rPr>
              <a:t>, </a:t>
            </a:r>
            <a:r>
              <a:rPr lang="en-US" i="1">
                <a:latin typeface="Arial" pitchFamily="18"/>
                <a:cs typeface="Tahoma" pitchFamily="2"/>
              </a:rPr>
              <a:t>p</a:t>
            </a:r>
            <a:r>
              <a:rPr lang="en-US" i="1" baseline="-25000">
                <a:latin typeface="Arial" pitchFamily="18"/>
                <a:cs typeface="Tahoma" pitchFamily="2"/>
              </a:rPr>
              <a:t>2</a:t>
            </a:r>
            <a:r>
              <a:rPr lang="en-US">
                <a:latin typeface="Arial" pitchFamily="18"/>
                <a:cs typeface="Tahoma" pitchFamily="2"/>
              </a:rPr>
              <a:t>, and </a:t>
            </a:r>
            <a:r>
              <a:rPr lang="en-US" i="1">
                <a:latin typeface="Arial" pitchFamily="18"/>
                <a:cs typeface="Tahoma" pitchFamily="2"/>
              </a:rPr>
              <a:t>p</a:t>
            </a:r>
            <a:r>
              <a:rPr lang="en-US" i="1" baseline="-25000">
                <a:latin typeface="Arial" pitchFamily="18"/>
                <a:cs typeface="Tahoma" pitchFamily="2"/>
              </a:rPr>
              <a:t>4</a:t>
            </a:r>
            <a:r>
              <a:rPr lang="en-US">
                <a:latin typeface="Arial" pitchFamily="18"/>
                <a:cs typeface="Tahoma" pitchFamily="2"/>
              </a:rPr>
              <a:t> have value 1 and that </a:t>
            </a:r>
            <a:r>
              <a:rPr lang="en-US" i="1">
                <a:latin typeface="Arial" pitchFamily="18"/>
                <a:cs typeface="Tahoma" pitchFamily="2"/>
              </a:rPr>
              <a:t>p</a:t>
            </a:r>
            <a:r>
              <a:rPr lang="en-US" i="1" baseline="-25000">
                <a:latin typeface="Arial" pitchFamily="18"/>
                <a:cs typeface="Tahoma" pitchFamily="2"/>
              </a:rPr>
              <a:t>1</a:t>
            </a:r>
            <a:r>
              <a:rPr lang="en-US">
                <a:latin typeface="Arial" pitchFamily="18"/>
                <a:cs typeface="Tahoma" pitchFamily="2"/>
              </a:rPr>
              <a:t> and </a:t>
            </a:r>
            <a:r>
              <a:rPr lang="en-US" i="1">
                <a:latin typeface="Arial" pitchFamily="18"/>
                <a:cs typeface="Tahoma" pitchFamily="2"/>
              </a:rPr>
              <a:t>p</a:t>
            </a:r>
            <a:r>
              <a:rPr lang="en-US" i="1" baseline="-25000">
                <a:latin typeface="Arial" pitchFamily="18"/>
                <a:cs typeface="Tahoma" pitchFamily="2"/>
              </a:rPr>
              <a:t>3</a:t>
            </a:r>
            <a:r>
              <a:rPr lang="en-US">
                <a:latin typeface="Arial" pitchFamily="18"/>
                <a:cs typeface="Tahoma" pitchFamily="2"/>
              </a:rPr>
              <a:t> can have can have a value of 0 or 1</a:t>
            </a:r>
          </a:p>
          <a:p>
            <a:pPr marL="310916" indent="-310916">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a:latin typeface="Arial" pitchFamily="18"/>
                <a:cs typeface="Tahoma" pitchFamily="2"/>
              </a:rPr>
              <a:t>	Suppose that we consider</a:t>
            </a:r>
          </a:p>
          <a:p>
            <a:pPr marL="310916" indent="-310916">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a:latin typeface="Arial" pitchFamily="18"/>
                <a:cs typeface="Tahoma" pitchFamily="2"/>
              </a:rPr>
              <a:t>	the adjacency of pixels</a:t>
            </a:r>
          </a:p>
          <a:p>
            <a:pPr marL="310916" indent="-310916">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a:latin typeface="Arial" pitchFamily="18"/>
                <a:cs typeface="Tahoma" pitchFamily="2"/>
              </a:rPr>
              <a:t>	values 1 (i.e. </a:t>
            </a:r>
            <a:r>
              <a:rPr lang="en-US" i="1">
                <a:latin typeface="Arial" pitchFamily="18"/>
                <a:cs typeface="Tahoma" pitchFamily="2"/>
              </a:rPr>
              <a:t>V</a:t>
            </a:r>
            <a:r>
              <a:rPr lang="en-US">
                <a:latin typeface="Arial" pitchFamily="18"/>
                <a:cs typeface="Tahoma" pitchFamily="2"/>
              </a:rPr>
              <a:t> = {1})</a:t>
            </a:r>
          </a:p>
          <a:p>
            <a:pPr marL="310916" indent="-310916">
              <a:spcBef>
                <a:spcPts val="725"/>
              </a:spcBef>
            </a:pPr>
            <a:endParaRPr lang="en-US">
              <a:latin typeface="Arial" pitchFamily="18"/>
              <a:cs typeface="Tahoma" pitchFamily="2"/>
            </a:endParaRPr>
          </a:p>
          <a:p>
            <a:pPr marL="310916" indent="-310916">
              <a:spcBef>
                <a:spcPts val="725"/>
              </a:spcBef>
            </a:pPr>
            <a:endParaRPr lang="en-US">
              <a:latin typeface="Arial" pitchFamily="18"/>
              <a:cs typeface="Tahoma" pitchFamily="2"/>
            </a:endParaRPr>
          </a:p>
          <a:p>
            <a:pPr marL="310916" indent="-310916">
              <a:spcBef>
                <a:spcPts val="725"/>
              </a:spcBef>
            </a:pPr>
            <a:endParaRPr lang="en-US">
              <a:latin typeface="Arial" pitchFamily="18"/>
              <a:cs typeface="Tahoma" pitchFamily="2"/>
            </a:endParaRPr>
          </a:p>
          <a:p>
            <a:pPr marL="310916" indent="-310916">
              <a:spcBef>
                <a:spcPts val="725"/>
              </a:spcBef>
            </a:pPr>
            <a:endParaRPr lang="en-US">
              <a:latin typeface="Arial" pitchFamily="18"/>
              <a:cs typeface="Tahoma" pitchFamily="2"/>
            </a:endParaRPr>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7610747" y="4719814"/>
            <a:ext cx="1914117" cy="1322018"/>
          </a:xfrm>
          <a:prstGeom prst="rect">
            <a:avLst/>
          </a:prstGeom>
          <a:noFill/>
          <a:ln w="12600" cap="sq">
            <a:solidFill>
              <a:srgbClr val="000000"/>
            </a:solidFill>
            <a:prstDash val="solid"/>
            <a:miter/>
          </a:ln>
        </p:spPr>
      </p:pic>
    </p:spTree>
    <p:extLst>
      <p:ext uri="{BB962C8B-B14F-4D97-AF65-F5344CB8AC3E}">
        <p14:creationId xmlns:p14="http://schemas.microsoft.com/office/powerpoint/2010/main" val="205861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7472" y="377860"/>
            <a:ext cx="9027149" cy="3704459"/>
          </a:xfrm>
          <a:prstGeom prst="rect">
            <a:avLst/>
          </a:prstGeom>
          <a:noFill/>
          <a:ln>
            <a:noFill/>
          </a:ln>
        </p:spPr>
        <p:txBody>
          <a:bodyPr vert="horz" wrap="none" lIns="81646" tIns="40823" rIns="81646" bIns="40823" compatLnSpc="0"/>
          <a:lstStyle/>
          <a:p>
            <a:pPr hangingPunct="0">
              <a:spcBef>
                <a:spcPts val="725"/>
              </a:spcBef>
            </a:pPr>
            <a:r>
              <a:rPr lang="en-US" sz="1996">
                <a:latin typeface="Arial" pitchFamily="18"/>
                <a:ea typeface="Andale Sans UI" pitchFamily="2"/>
                <a:cs typeface="Tahoma" pitchFamily="2"/>
              </a:rPr>
              <a:t>Cont. Example:</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Now, to compute the </a:t>
            </a:r>
            <a:r>
              <a:rPr lang="en-US" sz="1996" i="1">
                <a:latin typeface="Arial" pitchFamily="18"/>
                <a:ea typeface="Andale Sans UI" pitchFamily="2"/>
                <a:cs typeface="Tahoma" pitchFamily="2"/>
              </a:rPr>
              <a:t>D</a:t>
            </a:r>
            <a:r>
              <a:rPr lang="en-US" sz="1996" i="1" baseline="-25000">
                <a:latin typeface="Arial" pitchFamily="18"/>
                <a:ea typeface="Andale Sans UI" pitchFamily="2"/>
                <a:cs typeface="Tahoma" pitchFamily="2"/>
              </a:rPr>
              <a:t>m</a:t>
            </a:r>
            <a:r>
              <a:rPr lang="en-US" sz="1996">
                <a:latin typeface="Arial" pitchFamily="18"/>
                <a:ea typeface="Andale Sans UI" pitchFamily="2"/>
                <a:cs typeface="Tahoma" pitchFamily="2"/>
              </a:rPr>
              <a:t> between points </a:t>
            </a:r>
            <a:r>
              <a:rPr lang="en-US" sz="1996" i="1">
                <a:latin typeface="Arial" pitchFamily="18"/>
                <a:ea typeface="Andale Sans UI" pitchFamily="2"/>
                <a:cs typeface="Tahoma" pitchFamily="2"/>
              </a:rPr>
              <a:t>p</a:t>
            </a:r>
            <a:r>
              <a:rPr lang="en-US" sz="1996">
                <a:latin typeface="Arial" pitchFamily="18"/>
                <a:ea typeface="Andale Sans UI" pitchFamily="2"/>
                <a:cs typeface="Tahoma" pitchFamily="2"/>
              </a:rPr>
              <a:t> and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4</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Here we have 4 cases:</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a:t>
            </a:r>
            <a:r>
              <a:rPr lang="en-US" sz="1996" b="1">
                <a:latin typeface="Arial" pitchFamily="18"/>
                <a:ea typeface="Andale Sans UI" pitchFamily="2"/>
                <a:cs typeface="Tahoma" pitchFamily="2"/>
              </a:rPr>
              <a:t>Case1:</a:t>
            </a:r>
            <a:r>
              <a:rPr lang="en-US" sz="1996">
                <a:latin typeface="Arial" pitchFamily="18"/>
                <a:ea typeface="Andale Sans UI" pitchFamily="2"/>
                <a:cs typeface="Tahoma" pitchFamily="2"/>
              </a:rPr>
              <a:t> If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1</a:t>
            </a:r>
            <a:r>
              <a:rPr lang="en-US" sz="1996">
                <a:latin typeface="Arial" pitchFamily="18"/>
                <a:ea typeface="Andale Sans UI" pitchFamily="2"/>
                <a:cs typeface="Tahoma" pitchFamily="2"/>
              </a:rPr>
              <a:t> =0 and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3</a:t>
            </a:r>
            <a:r>
              <a:rPr lang="en-US" sz="1996">
                <a:latin typeface="Arial" pitchFamily="18"/>
                <a:ea typeface="Andale Sans UI" pitchFamily="2"/>
                <a:cs typeface="Tahoma" pitchFamily="2"/>
              </a:rPr>
              <a:t> = 0</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The length of the shortest m-path</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(the </a:t>
            </a:r>
            <a:r>
              <a:rPr lang="en-US" sz="1996" i="1">
                <a:latin typeface="Arial" pitchFamily="18"/>
                <a:ea typeface="Andale Sans UI" pitchFamily="2"/>
                <a:cs typeface="Tahoma" pitchFamily="2"/>
              </a:rPr>
              <a:t>D</a:t>
            </a:r>
            <a:r>
              <a:rPr lang="en-US" sz="1996" i="1" baseline="-25000">
                <a:latin typeface="Arial" pitchFamily="18"/>
                <a:ea typeface="Andale Sans UI" pitchFamily="2"/>
                <a:cs typeface="Tahoma" pitchFamily="2"/>
              </a:rPr>
              <a:t>m </a:t>
            </a:r>
            <a:r>
              <a:rPr lang="en-US" sz="1996" i="1">
                <a:latin typeface="Arial" pitchFamily="18"/>
                <a:ea typeface="Andale Sans UI" pitchFamily="2"/>
                <a:cs typeface="Tahoma" pitchFamily="2"/>
              </a:rPr>
              <a:t>distance) is 2 (p, p</a:t>
            </a:r>
            <a:r>
              <a:rPr lang="en-US" sz="1996" i="1" baseline="-25000">
                <a:latin typeface="Arial" pitchFamily="18"/>
                <a:ea typeface="Andale Sans UI" pitchFamily="2"/>
                <a:cs typeface="Tahoma" pitchFamily="2"/>
              </a:rPr>
              <a:t>2</a:t>
            </a:r>
            <a:r>
              <a:rPr lang="en-US" sz="1996" i="1">
                <a:latin typeface="Arial" pitchFamily="18"/>
                <a:ea typeface="Andale Sans UI" pitchFamily="2"/>
                <a:cs typeface="Tahoma" pitchFamily="2"/>
              </a:rPr>
              <a:t>, p</a:t>
            </a:r>
            <a:r>
              <a:rPr lang="en-US" sz="1996" i="1" baseline="-25000">
                <a:latin typeface="Arial" pitchFamily="18"/>
                <a:ea typeface="Andale Sans UI" pitchFamily="2"/>
                <a:cs typeface="Tahoma" pitchFamily="2"/>
              </a:rPr>
              <a:t>4</a:t>
            </a:r>
            <a:r>
              <a:rPr lang="en-US" sz="1996" i="1">
                <a:latin typeface="Arial" pitchFamily="18"/>
                <a:ea typeface="Andale Sans UI" pitchFamily="2"/>
                <a:cs typeface="Tahoma" pitchFamily="2"/>
              </a:rPr>
              <a:t>)</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633">
                <a:latin typeface="Arial" pitchFamily="18"/>
                <a:ea typeface="Andale Sans UI" pitchFamily="2"/>
                <a:cs typeface="Tahoma" pitchFamily="2"/>
              </a:rPr>
              <a:t>	</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8115322" y="2088515"/>
            <a:ext cx="1313526" cy="1246902"/>
          </a:xfrm>
          <a:prstGeom prst="rect">
            <a:avLst/>
          </a:prstGeom>
          <a:noFill/>
          <a:ln w="19080" cap="sq">
            <a:solidFill>
              <a:srgbClr val="000000"/>
            </a:solidFill>
            <a:prstDash val="solid"/>
            <a:miter/>
          </a:ln>
        </p:spPr>
      </p:pic>
      <p:sp>
        <p:nvSpPr>
          <p:cNvPr id="4" name="TextBox 3"/>
          <p:cNvSpPr txBox="1"/>
          <p:nvPr/>
        </p:nvSpPr>
        <p:spPr>
          <a:xfrm>
            <a:off x="1575774" y="3751488"/>
            <a:ext cx="8928847" cy="3106808"/>
          </a:xfrm>
          <a:prstGeom prst="rect">
            <a:avLst/>
          </a:prstGeom>
          <a:noFill/>
          <a:ln>
            <a:noFill/>
          </a:ln>
        </p:spPr>
        <p:txBody>
          <a:bodyPr vert="horz" wrap="none" lIns="81646" tIns="40823" rIns="81646" bIns="40823" compatLnSpc="0"/>
          <a:lstStyle/>
          <a:p>
            <a:pPr hangingPunct="0">
              <a:spcBef>
                <a:spcPts val="725"/>
              </a:spcBef>
            </a:pPr>
            <a:r>
              <a:rPr lang="en-US" sz="1996">
                <a:latin typeface="Arial" pitchFamily="18"/>
                <a:ea typeface="Andale Sans UI" pitchFamily="2"/>
                <a:cs typeface="Tahoma" pitchFamily="2"/>
              </a:rPr>
              <a:t>Cont. Example:</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a:t>
            </a:r>
            <a:r>
              <a:rPr lang="en-US" sz="1996" b="1">
                <a:latin typeface="Arial" pitchFamily="18"/>
                <a:ea typeface="Andale Sans UI" pitchFamily="2"/>
                <a:cs typeface="Tahoma" pitchFamily="2"/>
              </a:rPr>
              <a:t>Case2:</a:t>
            </a:r>
            <a:r>
              <a:rPr lang="en-US" sz="1996">
                <a:latin typeface="Arial" pitchFamily="18"/>
                <a:ea typeface="Andale Sans UI" pitchFamily="2"/>
                <a:cs typeface="Tahoma" pitchFamily="2"/>
              </a:rPr>
              <a:t> If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1</a:t>
            </a:r>
            <a:r>
              <a:rPr lang="en-US" sz="1996">
                <a:latin typeface="Arial" pitchFamily="18"/>
                <a:ea typeface="Andale Sans UI" pitchFamily="2"/>
                <a:cs typeface="Tahoma" pitchFamily="2"/>
              </a:rPr>
              <a:t> =1 and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3</a:t>
            </a:r>
            <a:r>
              <a:rPr lang="en-US" sz="1996">
                <a:latin typeface="Arial" pitchFamily="18"/>
                <a:ea typeface="Andale Sans UI" pitchFamily="2"/>
                <a:cs typeface="Tahoma" pitchFamily="2"/>
              </a:rPr>
              <a:t> = 0</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now,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2 </a:t>
            </a:r>
            <a:r>
              <a:rPr lang="en-US" sz="1996" i="1">
                <a:latin typeface="Arial" pitchFamily="18"/>
                <a:ea typeface="Andale Sans UI" pitchFamily="2"/>
                <a:cs typeface="Tahoma" pitchFamily="2"/>
              </a:rPr>
              <a:t>and p</a:t>
            </a:r>
            <a:r>
              <a:rPr lang="en-US" sz="1996" i="1" baseline="-25000">
                <a:latin typeface="Arial" pitchFamily="18"/>
                <a:ea typeface="Andale Sans UI" pitchFamily="2"/>
                <a:cs typeface="Tahoma" pitchFamily="2"/>
              </a:rPr>
              <a:t> </a:t>
            </a:r>
            <a:r>
              <a:rPr lang="en-US" sz="1996" i="1">
                <a:latin typeface="Arial" pitchFamily="18"/>
                <a:ea typeface="Andale Sans UI" pitchFamily="2"/>
                <a:cs typeface="Tahoma" pitchFamily="2"/>
              </a:rPr>
              <a:t> will no longer be adjacent (see m-adjacency definition)</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then, the length of the shortest</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path will be 3 (</a:t>
            </a:r>
            <a:r>
              <a:rPr lang="en-US" sz="1996" i="1">
                <a:latin typeface="Arial" pitchFamily="18"/>
                <a:ea typeface="Andale Sans UI" pitchFamily="2"/>
                <a:cs typeface="Tahoma" pitchFamily="2"/>
              </a:rPr>
              <a:t>p</a:t>
            </a:r>
            <a:r>
              <a:rPr lang="en-US" sz="1996">
                <a:latin typeface="Arial" pitchFamily="18"/>
                <a:ea typeface="Andale Sans UI" pitchFamily="2"/>
                <a:cs typeface="Tahoma" pitchFamily="2"/>
              </a:rPr>
              <a:t>,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1</a:t>
            </a:r>
            <a:r>
              <a:rPr lang="en-US" sz="1996">
                <a:latin typeface="Arial" pitchFamily="18"/>
                <a:ea typeface="Andale Sans UI" pitchFamily="2"/>
                <a:cs typeface="Tahoma" pitchFamily="2"/>
              </a:rPr>
              <a:t>,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2</a:t>
            </a:r>
            <a:r>
              <a:rPr lang="en-US" sz="1996">
                <a:latin typeface="Arial" pitchFamily="18"/>
                <a:ea typeface="Andale Sans UI" pitchFamily="2"/>
                <a:cs typeface="Tahoma" pitchFamily="2"/>
              </a:rPr>
              <a:t>,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4</a:t>
            </a:r>
            <a:r>
              <a:rPr lang="en-US" sz="1996">
                <a:latin typeface="Arial" pitchFamily="18"/>
                <a:ea typeface="Andale Sans UI" pitchFamily="2"/>
                <a:cs typeface="Tahoma" pitchFamily="2"/>
              </a:rPr>
              <a:t>)</a:t>
            </a:r>
          </a:p>
        </p:txBody>
      </p:sp>
      <p:pic>
        <p:nvPicPr>
          <p:cNvPr id="5" name="Picture 2">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8545108" y="5343919"/>
            <a:ext cx="1313526" cy="1351083"/>
          </a:xfrm>
          <a:prstGeom prst="rect">
            <a:avLst/>
          </a:prstGeom>
          <a:noFill/>
          <a:ln w="12600" cap="sq">
            <a:solidFill>
              <a:srgbClr val="000000"/>
            </a:solidFill>
            <a:prstDash val="solid"/>
            <a:miter/>
          </a:ln>
        </p:spPr>
      </p:pic>
    </p:spTree>
    <p:extLst>
      <p:ext uri="{BB962C8B-B14F-4D97-AF65-F5344CB8AC3E}">
        <p14:creationId xmlns:p14="http://schemas.microsoft.com/office/powerpoint/2010/main" val="3714836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6813" y="163293"/>
            <a:ext cx="9144393" cy="2037240"/>
          </a:xfrm>
          <a:prstGeom prst="rect">
            <a:avLst/>
          </a:prstGeom>
          <a:noFill/>
          <a:ln>
            <a:noFill/>
          </a:ln>
        </p:spPr>
        <p:txBody>
          <a:bodyPr vert="horz" wrap="none" lIns="81646" tIns="40823" rIns="81646" bIns="40823" compatLnSpc="0"/>
          <a:lstStyle/>
          <a:p>
            <a:pPr hangingPunct="0">
              <a:spcBef>
                <a:spcPts val="725"/>
              </a:spcBef>
            </a:pPr>
            <a:r>
              <a:rPr lang="en-US" sz="1996">
                <a:latin typeface="Arial" pitchFamily="18"/>
                <a:ea typeface="Andale Sans UI" pitchFamily="2"/>
                <a:cs typeface="Tahoma" pitchFamily="2"/>
              </a:rPr>
              <a:t>Cont. Example:</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a:t>
            </a:r>
            <a:r>
              <a:rPr lang="en-US" sz="1996" b="1">
                <a:latin typeface="Arial" pitchFamily="18"/>
                <a:ea typeface="Andale Sans UI" pitchFamily="2"/>
                <a:cs typeface="Tahoma" pitchFamily="2"/>
              </a:rPr>
              <a:t>Case3:</a:t>
            </a:r>
            <a:r>
              <a:rPr lang="en-US" sz="1996">
                <a:latin typeface="Arial" pitchFamily="18"/>
                <a:ea typeface="Andale Sans UI" pitchFamily="2"/>
                <a:cs typeface="Tahoma" pitchFamily="2"/>
              </a:rPr>
              <a:t> If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1</a:t>
            </a:r>
            <a:r>
              <a:rPr lang="en-US" sz="1996">
                <a:latin typeface="Arial" pitchFamily="18"/>
                <a:ea typeface="Andale Sans UI" pitchFamily="2"/>
                <a:cs typeface="Tahoma" pitchFamily="2"/>
              </a:rPr>
              <a:t> =0 and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3</a:t>
            </a:r>
            <a:r>
              <a:rPr lang="en-US" sz="1996">
                <a:latin typeface="Arial" pitchFamily="18"/>
                <a:ea typeface="Andale Sans UI" pitchFamily="2"/>
                <a:cs typeface="Tahoma" pitchFamily="2"/>
              </a:rPr>
              <a:t> = 1</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The same applies here, and the shortest –m-path will be 3 (</a:t>
            </a:r>
            <a:r>
              <a:rPr lang="en-US" sz="1996" i="1">
                <a:latin typeface="Arial" pitchFamily="18"/>
                <a:ea typeface="Andale Sans UI" pitchFamily="2"/>
                <a:cs typeface="Tahoma" pitchFamily="2"/>
              </a:rPr>
              <a:t>p</a:t>
            </a:r>
            <a:r>
              <a:rPr lang="en-US" sz="1996">
                <a:latin typeface="Arial" pitchFamily="18"/>
                <a:ea typeface="Andale Sans UI" pitchFamily="2"/>
                <a:cs typeface="Tahoma" pitchFamily="2"/>
              </a:rPr>
              <a:t>,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2</a:t>
            </a:r>
            <a:r>
              <a:rPr lang="en-US" sz="1996">
                <a:latin typeface="Arial" pitchFamily="18"/>
                <a:ea typeface="Andale Sans UI" pitchFamily="2"/>
                <a:cs typeface="Tahoma" pitchFamily="2"/>
              </a:rPr>
              <a:t>,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3</a:t>
            </a:r>
            <a:r>
              <a:rPr lang="en-US" sz="1996">
                <a:latin typeface="Arial" pitchFamily="18"/>
                <a:ea typeface="Andale Sans UI" pitchFamily="2"/>
                <a:cs typeface="Tahoma" pitchFamily="2"/>
              </a:rPr>
              <a:t>,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4</a:t>
            </a:r>
            <a:r>
              <a:rPr lang="en-US" sz="1996">
                <a:latin typeface="Arial" pitchFamily="18"/>
                <a:ea typeface="Andale Sans UI" pitchFamily="2"/>
                <a:cs typeface="Tahoma" pitchFamily="2"/>
              </a:rPr>
              <a:t>)</a:t>
            </a:r>
          </a:p>
        </p:txBody>
      </p:sp>
      <p:pic>
        <p:nvPicPr>
          <p:cNvPr id="3" name="Pictur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8708401" y="1796221"/>
            <a:ext cx="1409869" cy="1313526"/>
          </a:xfrm>
          <a:prstGeom prst="rect">
            <a:avLst/>
          </a:prstGeom>
          <a:noFill/>
          <a:ln w="12600" cap="sq">
            <a:solidFill>
              <a:srgbClr val="000000"/>
            </a:solidFill>
            <a:prstDash val="solid"/>
            <a:miter/>
          </a:ln>
        </p:spPr>
      </p:pic>
      <p:sp>
        <p:nvSpPr>
          <p:cNvPr id="4" name="TextBox 3"/>
          <p:cNvSpPr txBox="1"/>
          <p:nvPr/>
        </p:nvSpPr>
        <p:spPr>
          <a:xfrm>
            <a:off x="1850106" y="2950700"/>
            <a:ext cx="8654515" cy="2601253"/>
          </a:xfrm>
          <a:prstGeom prst="rect">
            <a:avLst/>
          </a:prstGeom>
          <a:noFill/>
          <a:ln>
            <a:noFill/>
          </a:ln>
        </p:spPr>
        <p:txBody>
          <a:bodyPr vert="horz" wrap="none" lIns="81646" tIns="40823" rIns="81646" bIns="40823" compatLnSpc="0"/>
          <a:lstStyle/>
          <a:p>
            <a:pPr hangingPunct="0">
              <a:spcBef>
                <a:spcPts val="725"/>
              </a:spcBef>
            </a:pPr>
            <a:r>
              <a:rPr lang="en-US" sz="1996">
                <a:latin typeface="Arial" pitchFamily="18"/>
                <a:ea typeface="Andale Sans UI" pitchFamily="2"/>
                <a:cs typeface="Tahoma" pitchFamily="2"/>
              </a:rPr>
              <a:t>Cont. Example:</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a:t>
            </a:r>
            <a:r>
              <a:rPr lang="en-US" sz="1996" b="1">
                <a:latin typeface="Arial" pitchFamily="18"/>
                <a:ea typeface="Andale Sans UI" pitchFamily="2"/>
                <a:cs typeface="Tahoma" pitchFamily="2"/>
              </a:rPr>
              <a:t>Case4:</a:t>
            </a:r>
            <a:r>
              <a:rPr lang="en-US" sz="1996">
                <a:latin typeface="Arial" pitchFamily="18"/>
                <a:ea typeface="Andale Sans UI" pitchFamily="2"/>
                <a:cs typeface="Tahoma" pitchFamily="2"/>
              </a:rPr>
              <a:t> If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1</a:t>
            </a:r>
            <a:r>
              <a:rPr lang="en-US" sz="1996">
                <a:latin typeface="Arial" pitchFamily="18"/>
                <a:ea typeface="Andale Sans UI" pitchFamily="2"/>
                <a:cs typeface="Tahoma" pitchFamily="2"/>
              </a:rPr>
              <a:t> =1 and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3</a:t>
            </a:r>
            <a:r>
              <a:rPr lang="en-US" sz="1996">
                <a:latin typeface="Arial" pitchFamily="18"/>
                <a:ea typeface="Andale Sans UI" pitchFamily="2"/>
                <a:cs typeface="Tahoma" pitchFamily="2"/>
              </a:rPr>
              <a:t> = 1</a:t>
            </a:r>
          </a:p>
          <a:p>
            <a:pPr marL="310916" indent="-310916" hangingPunct="0">
              <a:spcBef>
                <a:spcPts val="725"/>
              </a:spcBef>
              <a:tabLst>
                <a:tab pos="310916" algn="l"/>
                <a:tab pos="829217" algn="l"/>
                <a:tab pos="1658760" algn="l"/>
                <a:tab pos="2488304" algn="l"/>
                <a:tab pos="3317847" algn="l"/>
                <a:tab pos="4147391" algn="l"/>
                <a:tab pos="4976935" algn="l"/>
                <a:tab pos="5806479" algn="l"/>
                <a:tab pos="6636023" algn="l"/>
                <a:tab pos="7465567" algn="l"/>
                <a:tab pos="8295110" algn="l"/>
                <a:tab pos="9124654" algn="l"/>
              </a:tabLst>
            </a:pPr>
            <a:r>
              <a:rPr lang="en-US" sz="1996">
                <a:latin typeface="Arial" pitchFamily="18"/>
                <a:ea typeface="Andale Sans UI" pitchFamily="2"/>
                <a:cs typeface="Tahoma" pitchFamily="2"/>
              </a:rPr>
              <a:t>	The length of the shortest m-path will be 4 (</a:t>
            </a:r>
            <a:r>
              <a:rPr lang="en-US" sz="1996" i="1">
                <a:latin typeface="Arial" pitchFamily="18"/>
                <a:ea typeface="Andale Sans UI" pitchFamily="2"/>
                <a:cs typeface="Tahoma" pitchFamily="2"/>
              </a:rPr>
              <a:t>p</a:t>
            </a:r>
            <a:r>
              <a:rPr lang="en-US" sz="1996">
                <a:latin typeface="Arial" pitchFamily="18"/>
                <a:ea typeface="Andale Sans UI" pitchFamily="2"/>
                <a:cs typeface="Tahoma" pitchFamily="2"/>
              </a:rPr>
              <a:t>,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1 </a:t>
            </a:r>
            <a:r>
              <a:rPr lang="en-US" sz="1996">
                <a:latin typeface="Arial" pitchFamily="18"/>
                <a:ea typeface="Andale Sans UI" pitchFamily="2"/>
                <a:cs typeface="Tahoma" pitchFamily="2"/>
              </a:rPr>
              <a:t>,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2</a:t>
            </a:r>
            <a:r>
              <a:rPr lang="en-US" sz="1996">
                <a:latin typeface="Arial" pitchFamily="18"/>
                <a:ea typeface="Andale Sans UI" pitchFamily="2"/>
                <a:cs typeface="Tahoma" pitchFamily="2"/>
              </a:rPr>
              <a:t>,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3</a:t>
            </a:r>
            <a:r>
              <a:rPr lang="en-US" sz="1996">
                <a:latin typeface="Arial" pitchFamily="18"/>
                <a:ea typeface="Andale Sans UI" pitchFamily="2"/>
                <a:cs typeface="Tahoma" pitchFamily="2"/>
              </a:rPr>
              <a:t>, </a:t>
            </a:r>
            <a:r>
              <a:rPr lang="en-US" sz="1996" i="1">
                <a:latin typeface="Arial" pitchFamily="18"/>
                <a:ea typeface="Andale Sans UI" pitchFamily="2"/>
                <a:cs typeface="Tahoma" pitchFamily="2"/>
              </a:rPr>
              <a:t>p</a:t>
            </a:r>
            <a:r>
              <a:rPr lang="en-US" sz="1996" i="1" baseline="-25000">
                <a:latin typeface="Arial" pitchFamily="18"/>
                <a:ea typeface="Andale Sans UI" pitchFamily="2"/>
                <a:cs typeface="Tahoma" pitchFamily="2"/>
              </a:rPr>
              <a:t>4</a:t>
            </a:r>
            <a:r>
              <a:rPr lang="en-US" sz="1996">
                <a:latin typeface="Arial" pitchFamily="18"/>
                <a:ea typeface="Andale Sans UI" pitchFamily="2"/>
                <a:cs typeface="Tahoma" pitchFamily="2"/>
              </a:rPr>
              <a:t>)</a:t>
            </a:r>
          </a:p>
          <a:p>
            <a:pPr marL="310916" indent="-310916" hangingPunct="0">
              <a:spcBef>
                <a:spcPts val="725"/>
              </a:spcBef>
            </a:pPr>
            <a:endParaRPr lang="en-US" sz="1996">
              <a:latin typeface="Arial" pitchFamily="18"/>
              <a:ea typeface="Andale Sans UI" pitchFamily="2"/>
              <a:cs typeface="Tahoma" pitchFamily="2"/>
            </a:endParaRPr>
          </a:p>
        </p:txBody>
      </p:sp>
      <p:pic>
        <p:nvPicPr>
          <p:cNvPr id="5" name="Picture 3">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8666925" y="5218183"/>
            <a:ext cx="1347817" cy="1313526"/>
          </a:xfrm>
          <a:prstGeom prst="rect">
            <a:avLst/>
          </a:prstGeom>
          <a:noFill/>
          <a:ln w="12600" cap="sq">
            <a:solidFill>
              <a:srgbClr val="000000"/>
            </a:solidFill>
            <a:prstDash val="solid"/>
            <a:miter/>
          </a:ln>
        </p:spPr>
      </p:pic>
    </p:spTree>
    <p:extLst>
      <p:ext uri="{BB962C8B-B14F-4D97-AF65-F5344CB8AC3E}">
        <p14:creationId xmlns:p14="http://schemas.microsoft.com/office/powerpoint/2010/main" val="1121652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endParaRPr lang="x-none"/>
          </a:p>
        </p:txBody>
      </p:sp>
      <p:sp>
        <p:nvSpPr>
          <p:cNvPr id="3" name="Text Placeholder 2"/>
          <p:cNvSpPr txBox="1">
            <a:spLocks noGrp="1"/>
          </p:cNvSpPr>
          <p:nvPr>
            <p:ph type="body" idx="4294967295"/>
          </p:nvPr>
        </p:nvSpPr>
        <p:spPr/>
        <p:txBody>
          <a:bodyPr/>
          <a:lstStyle/>
          <a:p>
            <a:endParaRPr lang="x-none"/>
          </a:p>
        </p:txBody>
      </p:sp>
      <p:pic>
        <p:nvPicPr>
          <p:cNvPr id="4" name="Pictur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2503277" y="653171"/>
            <a:ext cx="8001344" cy="5062075"/>
          </a:xfrm>
          <a:prstGeom prst="rect">
            <a:avLst/>
          </a:prstGeom>
          <a:noFill/>
          <a:ln>
            <a:noFill/>
          </a:ln>
        </p:spPr>
      </p:pic>
    </p:spTree>
    <p:extLst>
      <p:ext uri="{BB962C8B-B14F-4D97-AF65-F5344CB8AC3E}">
        <p14:creationId xmlns:p14="http://schemas.microsoft.com/office/powerpoint/2010/main" val="2464809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143541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24815955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303658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latin typeface="Times New Roman" panose="02020603050405020304" pitchFamily="18" charset="0"/>
                <a:cs typeface="Times New Roman" panose="02020603050405020304" pitchFamily="18" charset="0"/>
              </a:rPr>
              <a:t>Module 1 </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3066597"/>
            <a:ext cx="10515600" cy="4351338"/>
          </a:xfrm>
        </p:spPr>
        <p:txBody>
          <a:bodyPr/>
          <a:lstStyle/>
          <a:p>
            <a:pPr marL="0" indent="0" algn="ctr">
              <a:buNone/>
            </a:pPr>
            <a:r>
              <a:rPr lang="en-IN" sz="4800" dirty="0" smtClean="0">
                <a:latin typeface="Times New Roman" panose="02020603050405020304" pitchFamily="18" charset="0"/>
                <a:cs typeface="Times New Roman" panose="02020603050405020304" pitchFamily="18" charset="0"/>
              </a:rPr>
              <a:t>Digital Image Fundamentals</a:t>
            </a:r>
          </a:p>
          <a:p>
            <a:pPr marL="0" indent="0">
              <a:buNone/>
            </a:pPr>
            <a:endParaRPr lang="en-IN" dirty="0"/>
          </a:p>
        </p:txBody>
      </p:sp>
    </p:spTree>
    <p:extLst>
      <p:ext uri="{BB962C8B-B14F-4D97-AF65-F5344CB8AC3E}">
        <p14:creationId xmlns:p14="http://schemas.microsoft.com/office/powerpoint/2010/main" val="25760570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1864859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1081987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22705682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12855085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691717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40950643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1245808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1767212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23952498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2833846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FF0000"/>
                </a:solidFill>
                <a:latin typeface="Times New Roman" panose="02020603050405020304" pitchFamily="18" charset="0"/>
                <a:cs typeface="Times New Roman" panose="02020603050405020304" pitchFamily="18" charset="0"/>
              </a:rPr>
              <a:t>References</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688341" y="2161693"/>
            <a:ext cx="8583561" cy="1846659"/>
          </a:xfrm>
          <a:prstGeom prst="rect">
            <a:avLst/>
          </a:prstGeom>
          <a:noFill/>
        </p:spPr>
        <p:txBody>
          <a:bodyPr wrap="square" rtlCol="0">
            <a:spAutoFit/>
          </a:bodyPr>
          <a:lstStyle/>
          <a:p>
            <a:pPr lvl="1" indent="-457200" algn="just">
              <a:buFont typeface="+mj-lt"/>
              <a:buAutoNum type="arabicPeriod"/>
            </a:pPr>
            <a:r>
              <a:rPr lang="en-US" sz="2400" b="1" dirty="0">
                <a:solidFill>
                  <a:srgbClr val="0070C0"/>
                </a:solidFill>
                <a:latin typeface="Times New Roman" panose="02020603050405020304" pitchFamily="18" charset="0"/>
                <a:cs typeface="Times New Roman" panose="02020603050405020304" pitchFamily="18" charset="0"/>
              </a:rPr>
              <a:t>Gonzales and Woods, “Digital Image Processing”, Pearson Education, India, Third </a:t>
            </a:r>
            <a:r>
              <a:rPr lang="en-US" sz="2400" b="1" dirty="0" smtClean="0">
                <a:solidFill>
                  <a:srgbClr val="0070C0"/>
                </a:solidFill>
                <a:latin typeface="Times New Roman" panose="02020603050405020304" pitchFamily="18" charset="0"/>
                <a:cs typeface="Times New Roman" panose="02020603050405020304" pitchFamily="18" charset="0"/>
              </a:rPr>
              <a:t>Edition</a:t>
            </a:r>
            <a:endParaRPr lang="en-US" sz="2400" dirty="0">
              <a:latin typeface="Times New Roman" panose="02020603050405020304" pitchFamily="18" charset="0"/>
              <a:cs typeface="Times New Roman" panose="02020603050405020304" pitchFamily="18" charset="0"/>
            </a:endParaRPr>
          </a:p>
          <a:p>
            <a:pPr marL="0" lvl="1" indent="-457200" algn="just">
              <a:buFont typeface="+mj-lt"/>
              <a:buAutoNum type="arabicPeriod"/>
              <a:defRPr/>
            </a:pPr>
            <a:r>
              <a:rPr lang="en-US" sz="2400" b="1" dirty="0">
                <a:solidFill>
                  <a:srgbClr val="0070C0"/>
                </a:solidFill>
                <a:latin typeface="Times New Roman" panose="02020603050405020304" pitchFamily="18" charset="0"/>
                <a:cs typeface="Times New Roman" panose="02020603050405020304" pitchFamily="18" charset="0"/>
              </a:rPr>
              <a:t>Digital image processing – </a:t>
            </a:r>
            <a:r>
              <a:rPr lang="en-US" sz="2400" b="1" dirty="0" err="1">
                <a:solidFill>
                  <a:srgbClr val="0070C0"/>
                </a:solidFill>
                <a:latin typeface="Times New Roman" panose="02020603050405020304" pitchFamily="18" charset="0"/>
                <a:cs typeface="Times New Roman" panose="02020603050405020304" pitchFamily="18" charset="0"/>
              </a:rPr>
              <a:t>Ramesh</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cs typeface="Times New Roman" panose="02020603050405020304" pitchFamily="18" charset="0"/>
              </a:rPr>
              <a:t>Jayraman</a:t>
            </a:r>
            <a:endParaRPr lang="en-US" sz="2400" b="1" dirty="0">
              <a:solidFill>
                <a:srgbClr val="0070C0"/>
              </a:solidFill>
              <a:latin typeface="Times New Roman" panose="02020603050405020304" pitchFamily="18" charset="0"/>
              <a:cs typeface="Times New Roman" panose="02020603050405020304" pitchFamily="18" charset="0"/>
            </a:endParaRPr>
          </a:p>
          <a:p>
            <a:pPr marL="0" lvl="1" indent="-457200" algn="just">
              <a:buFont typeface="+mj-lt"/>
              <a:buAutoNum type="arabicPeriod"/>
              <a:defRPr/>
            </a:pPr>
            <a:r>
              <a:rPr lang="en-US" sz="2400" b="1" dirty="0">
                <a:solidFill>
                  <a:srgbClr val="0070C0"/>
                </a:solidFill>
                <a:latin typeface="Times New Roman" panose="02020603050405020304" pitchFamily="18" charset="0"/>
                <a:cs typeface="Times New Roman" panose="02020603050405020304" pitchFamily="18" charset="0"/>
              </a:rPr>
              <a:t>Digital Image processing - </a:t>
            </a:r>
            <a:r>
              <a:rPr lang="en-US" sz="2400" b="1" dirty="0" err="1">
                <a:solidFill>
                  <a:srgbClr val="0070C0"/>
                </a:solidFill>
                <a:latin typeface="Times New Roman" panose="02020603050405020304" pitchFamily="18" charset="0"/>
                <a:cs typeface="Times New Roman" panose="02020603050405020304" pitchFamily="18" charset="0"/>
              </a:rPr>
              <a:t>Sreedhar</a:t>
            </a:r>
            <a:endParaRPr lang="en-US" sz="2400" b="1" dirty="0">
              <a:solidFill>
                <a:srgbClr val="0070C0"/>
              </a:solidFill>
              <a:latin typeface="Times New Roman" panose="02020603050405020304" pitchFamily="18" charset="0"/>
              <a:cs typeface="Times New Roman" panose="02020603050405020304" pitchFamily="18" charset="0"/>
            </a:endParaRPr>
          </a:p>
          <a:p>
            <a:pPr marL="914400" lvl="1" indent="-457200" algn="just">
              <a:buFont typeface="+mj-lt"/>
              <a:buAutoNum type="arabicPeriod"/>
            </a:pPr>
            <a:endParaRPr lang="en-US" dirty="0"/>
          </a:p>
        </p:txBody>
      </p:sp>
    </p:spTree>
    <p:extLst>
      <p:ext uri="{BB962C8B-B14F-4D97-AF65-F5344CB8AC3E}">
        <p14:creationId xmlns:p14="http://schemas.microsoft.com/office/powerpoint/2010/main" val="7350784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11051115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26926"/>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26926"/>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34813267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22257675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
        <p:nvSpPr>
          <p:cNvPr id="5" name="TextBox 4"/>
          <p:cNvSpPr txBox="1"/>
          <p:nvPr/>
        </p:nvSpPr>
        <p:spPr>
          <a:xfrm>
            <a:off x="1959429" y="6400800"/>
            <a:ext cx="1737360" cy="369332"/>
          </a:xfrm>
          <a:prstGeom prst="rect">
            <a:avLst/>
          </a:prstGeom>
          <a:solidFill>
            <a:srgbClr val="FFFF00"/>
          </a:solidFill>
        </p:spPr>
        <p:txBody>
          <a:bodyPr wrap="square" rtlCol="0">
            <a:spAutoFit/>
          </a:bodyPr>
          <a:lstStyle/>
          <a:p>
            <a:pPr algn="ctr"/>
            <a:r>
              <a:rPr lang="en-US" dirty="0">
                <a:solidFill>
                  <a:srgbClr val="FF0000"/>
                </a:solidFill>
              </a:rPr>
              <a:t>VESIT</a:t>
            </a:r>
            <a:endParaRPr lang="en-IN" dirty="0">
              <a:solidFill>
                <a:srgbClr val="FF0000"/>
              </a:solidFill>
            </a:endParaRPr>
          </a:p>
        </p:txBody>
      </p:sp>
      <p:sp>
        <p:nvSpPr>
          <p:cNvPr id="6" name="TextBox 5"/>
          <p:cNvSpPr txBox="1"/>
          <p:nvPr/>
        </p:nvSpPr>
        <p:spPr>
          <a:xfrm>
            <a:off x="9130937" y="6400800"/>
            <a:ext cx="1345474" cy="369332"/>
          </a:xfrm>
          <a:prstGeom prst="rect">
            <a:avLst/>
          </a:prstGeom>
          <a:solidFill>
            <a:srgbClr val="FFFF00"/>
          </a:solidFill>
        </p:spPr>
        <p:txBody>
          <a:bodyPr wrap="square" rtlCol="0">
            <a:spAutoFit/>
          </a:bodyPr>
          <a:lstStyle/>
          <a:p>
            <a:pPr algn="ctr"/>
            <a:r>
              <a:rPr lang="en-US" dirty="0" smtClean="0">
                <a:solidFill>
                  <a:srgbClr val="FF0000"/>
                </a:solidFill>
              </a:rPr>
              <a:t>AI and DS </a:t>
            </a:r>
            <a:endParaRPr lang="en-IN" dirty="0">
              <a:solidFill>
                <a:srgbClr val="FF0000"/>
              </a:solidFill>
            </a:endParaRPr>
          </a:p>
        </p:txBody>
      </p:sp>
    </p:spTree>
    <p:extLst>
      <p:ext uri="{BB962C8B-B14F-4D97-AF65-F5344CB8AC3E}">
        <p14:creationId xmlns:p14="http://schemas.microsoft.com/office/powerpoint/2010/main" val="5482698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17701298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3239806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2454739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11864593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3371687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1519218" y="0"/>
            <a:ext cx="9153565" cy="6858000"/>
          </a:xfrm>
          <a:prstGeom prst="rect">
            <a:avLst/>
          </a:prstGeom>
        </p:spPr>
      </p:pic>
    </p:spTree>
    <p:extLst>
      <p:ext uri="{BB962C8B-B14F-4D97-AF65-F5344CB8AC3E}">
        <p14:creationId xmlns:p14="http://schemas.microsoft.com/office/powerpoint/2010/main" val="2652985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TotalTime>
  <Words>2883</Words>
  <Application>Microsoft Office PowerPoint</Application>
  <PresentationFormat>Widescreen</PresentationFormat>
  <Paragraphs>485</Paragraphs>
  <Slides>109</Slides>
  <Notes>52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109</vt:i4>
      </vt:variant>
    </vt:vector>
  </HeadingPairs>
  <TitlesOfParts>
    <vt:vector size="129" baseType="lpstr">
      <vt:lpstr>Andale Sans UI</vt:lpstr>
      <vt:lpstr>Arial</vt:lpstr>
      <vt:lpstr>Bookman-Demi</vt:lpstr>
      <vt:lpstr>Calibri</vt:lpstr>
      <vt:lpstr>Calibri Light</vt:lpstr>
      <vt:lpstr>Cambria Math</vt:lpstr>
      <vt:lpstr>StarSymbol</vt:lpstr>
      <vt:lpstr>Symbol</vt:lpstr>
      <vt:lpstr>SymbolMT</vt:lpstr>
      <vt:lpstr>Tahoma</vt:lpstr>
      <vt:lpstr>Times New Roman</vt:lpstr>
      <vt:lpstr>TimesNewRomanPS-ItalicMT</vt:lpstr>
      <vt:lpstr>TimesNewRomanPSMT</vt:lpstr>
      <vt:lpstr>TTC5o00</vt:lpstr>
      <vt:lpstr>TTC6o00</vt:lpstr>
      <vt:lpstr>TTCBo00</vt:lpstr>
      <vt:lpstr>TTD5o00</vt:lpstr>
      <vt:lpstr>TTD9o00</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1 </vt:lpstr>
      <vt:lpstr>References</vt:lpstr>
      <vt:lpstr>PowerPoint Presentation</vt:lpstr>
      <vt:lpstr>PowerPoint Presentation</vt:lpstr>
      <vt:lpstr>PowerPoint Presentation</vt:lpstr>
      <vt:lpstr>PowerPoint Presentation</vt:lpstr>
      <vt:lpstr>PowerPoint Presentation</vt:lpstr>
      <vt:lpstr>PowerPoint Presentation</vt:lpstr>
      <vt:lpstr>Classification of Digital Images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Principal Sensor Arrangements</vt:lpstr>
      <vt:lpstr>Single sensor</vt:lpstr>
      <vt:lpstr>Line scan camera</vt:lpstr>
      <vt:lpstr>USES</vt:lpstr>
      <vt:lpstr> Sensor Arrays</vt:lpstr>
      <vt:lpstr>A Simple Image Formation Model</vt:lpstr>
      <vt:lpstr>Image Sampling and Quantization</vt:lpstr>
      <vt:lpstr>PowerPoint Presentation</vt:lpstr>
      <vt:lpstr>PowerPoint Presentation</vt:lpstr>
      <vt:lpstr>PowerPoint Presentation</vt:lpstr>
      <vt:lpstr>Representing digital images</vt:lpstr>
      <vt:lpstr>Representing digital images</vt:lpstr>
      <vt:lpstr>PowerPoint Presentation</vt:lpstr>
      <vt:lpstr>Common values of digital image parameters</vt:lpstr>
      <vt:lpstr>PowerPoint Presentation</vt:lpstr>
      <vt:lpstr>Number of storage bits</vt:lpstr>
      <vt:lpstr>Relation of Quantization with gray level resolution</vt:lpstr>
      <vt:lpstr>PowerPoint Presentation</vt:lpstr>
      <vt:lpstr>Contouring:</vt:lpstr>
      <vt:lpstr>Spatial Resolution and Intensity resolution</vt:lpstr>
      <vt:lpstr>          Reducing spatial            resolution</vt:lpstr>
      <vt:lpstr>Interpolations Zooming and shrinking (image resizing)</vt:lpstr>
      <vt:lpstr>Some Basic Relationships Between Pixels</vt:lpstr>
      <vt:lpstr>  Neighborhood</vt:lpstr>
      <vt:lpstr>PowerPoint Presentation</vt:lpstr>
      <vt:lpstr>PowerPoint Presentation</vt:lpstr>
      <vt:lpstr>Types of Adjacency</vt:lpstr>
      <vt:lpstr>PowerPoint Presentation</vt:lpstr>
      <vt:lpstr>PowerPoint Presentation</vt:lpstr>
      <vt:lpstr>We must specify the connectivity being used to define adjacency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Dm Distance Measures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Admin1</dc:creator>
  <cp:lastModifiedBy>Admin1</cp:lastModifiedBy>
  <cp:revision>34</cp:revision>
  <dcterms:created xsi:type="dcterms:W3CDTF">2023-01-10T05:47:15Z</dcterms:created>
  <dcterms:modified xsi:type="dcterms:W3CDTF">2023-02-16T08:19:40Z</dcterms:modified>
</cp:coreProperties>
</file>